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7"/>
  </p:notesMasterIdLst>
  <p:sldIdLst>
    <p:sldId id="256" r:id="rId2"/>
    <p:sldId id="258" r:id="rId3"/>
    <p:sldId id="257" r:id="rId4"/>
    <p:sldId id="259" r:id="rId5"/>
    <p:sldId id="265" r:id="rId6"/>
    <p:sldId id="266" r:id="rId7"/>
    <p:sldId id="267" r:id="rId8"/>
    <p:sldId id="260" r:id="rId9"/>
    <p:sldId id="268" r:id="rId10"/>
    <p:sldId id="269" r:id="rId11"/>
    <p:sldId id="270" r:id="rId12"/>
    <p:sldId id="271" r:id="rId13"/>
    <p:sldId id="288" r:id="rId14"/>
    <p:sldId id="272" r:id="rId15"/>
    <p:sldId id="277" r:id="rId16"/>
    <p:sldId id="291" r:id="rId17"/>
    <p:sldId id="290" r:id="rId18"/>
    <p:sldId id="273" r:id="rId19"/>
    <p:sldId id="276" r:id="rId20"/>
    <p:sldId id="289" r:id="rId21"/>
    <p:sldId id="292" r:id="rId22"/>
    <p:sldId id="293" r:id="rId23"/>
    <p:sldId id="279" r:id="rId24"/>
    <p:sldId id="274" r:id="rId25"/>
    <p:sldId id="275" r:id="rId26"/>
    <p:sldId id="280" r:id="rId27"/>
    <p:sldId id="281" r:id="rId28"/>
    <p:sldId id="282" r:id="rId29"/>
    <p:sldId id="294" r:id="rId30"/>
    <p:sldId id="283" r:id="rId31"/>
    <p:sldId id="284" r:id="rId32"/>
    <p:sldId id="285" r:id="rId33"/>
    <p:sldId id="295" r:id="rId34"/>
    <p:sldId id="286" r:id="rId35"/>
    <p:sldId id="287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2" autoAdjust="0"/>
    <p:restoredTop sz="94660"/>
  </p:normalViewPr>
  <p:slideViewPr>
    <p:cSldViewPr snapToGrid="0">
      <p:cViewPr>
        <p:scale>
          <a:sx n="81" d="100"/>
          <a:sy n="81" d="100"/>
        </p:scale>
        <p:origin x="-120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EC7C4-EB8B-4C48-BC18-D75E7B99B283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2E44E-F6C5-495C-9932-921ED45EC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4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If the treatment is directed at the malignancy, designate the malignancy as the principal diagnosis.</a:t>
            </a:r>
          </a:p>
          <a:p>
            <a:pPr lvl="1"/>
            <a:r>
              <a:rPr lang="en-US" dirty="0" smtClean="0"/>
              <a:t>Exception- if the patient admission/encounter is solely for the administration of chemotherapy, immunotherapy or radiation therapy, assign the appropriate Z51.--code as the first-listed or principal diagnosis, and the diagnosis or problem for which the service is being performed as a secondary diagnosis.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2E44E-F6C5-495C-9932-921ED45EC1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2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s.hhs.gov/ICD10" TargetMode="External"/><Relationship Id="rId2" Type="http://schemas.openxmlformats.org/officeDocument/2006/relationships/hyperlink" Target="http://www.cdc.gov/nchs/icd/icd10cm.ht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ICD-10 CM Overview with Concentration on Neoplasms and Fracture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Elizabeth Kollai</a:t>
            </a:r>
          </a:p>
          <a:p>
            <a:r>
              <a:rPr lang="en-US" dirty="0" smtClean="0"/>
              <a:t>RHIT, CCS-P, CHTS-TR</a:t>
            </a:r>
          </a:p>
          <a:p>
            <a:r>
              <a:rPr lang="en-US" dirty="0" smtClean="0"/>
              <a:t>AHIMA Approved ICD-10 Trainer</a:t>
            </a:r>
          </a:p>
        </p:txBody>
      </p:sp>
    </p:spTree>
    <p:extLst>
      <p:ext uri="{BB962C8B-B14F-4D97-AF65-F5344CB8AC3E}">
        <p14:creationId xmlns:p14="http://schemas.microsoft.com/office/powerpoint/2010/main" val="2294109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ICD-9 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2859"/>
            <a:ext cx="8596668" cy="3880773"/>
          </a:xfrm>
        </p:spPr>
        <p:txBody>
          <a:bodyPr/>
          <a:lstStyle/>
          <a:p>
            <a:r>
              <a:rPr lang="en-US" dirty="0" smtClean="0"/>
              <a:t>ICD-10-CM</a:t>
            </a:r>
            <a:r>
              <a:rPr lang="en-US" dirty="0"/>
              <a:t>, the block of codes for in situ neoplasms is located before the block for </a:t>
            </a:r>
            <a:r>
              <a:rPr lang="en-US" dirty="0" smtClean="0"/>
              <a:t>benign neoplasms</a:t>
            </a:r>
            <a:r>
              <a:rPr lang="en-US" dirty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addition in ICD-10-CM of </a:t>
            </a:r>
            <a:r>
              <a:rPr lang="en-US" dirty="0" smtClean="0"/>
              <a:t>a separate </a:t>
            </a:r>
            <a:r>
              <a:rPr lang="en-US" dirty="0"/>
              <a:t>fifth character for </a:t>
            </a:r>
            <a:r>
              <a:rPr lang="en-US" dirty="0" err="1"/>
              <a:t>extranodal</a:t>
            </a:r>
            <a:r>
              <a:rPr lang="en-US" dirty="0"/>
              <a:t> and solid organ sites for lymphomas and Hodgkin's.</a:t>
            </a:r>
          </a:p>
          <a:p>
            <a:pPr lvl="1"/>
            <a:r>
              <a:rPr lang="en-US" dirty="0"/>
              <a:t>ICD-9-CM included these sites with the fifth digit for unspecified site in codes for </a:t>
            </a:r>
            <a:r>
              <a:rPr lang="en-US" dirty="0" smtClean="0"/>
              <a:t>Hodgkin's disease</a:t>
            </a:r>
            <a:r>
              <a:rPr lang="en-US" dirty="0"/>
              <a:t>, non-Hodgkin's lymphoma, peripheral, and cutaneous T-cell lymphomas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5210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3614"/>
            <a:ext cx="8596668" cy="4497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properly </a:t>
            </a:r>
            <a:r>
              <a:rPr lang="en-US" dirty="0" smtClean="0"/>
              <a:t>code </a:t>
            </a:r>
            <a:r>
              <a:rPr lang="en-US" dirty="0"/>
              <a:t>a </a:t>
            </a:r>
            <a:r>
              <a:rPr lang="en-US" dirty="0" smtClean="0"/>
              <a:t>neoplasm </a:t>
            </a:r>
            <a:r>
              <a:rPr lang="en-US" dirty="0"/>
              <a:t>it is necessary to determine from the record if the neoplasm is </a:t>
            </a:r>
            <a:r>
              <a:rPr lang="en-US" dirty="0" smtClean="0"/>
              <a:t>benign</a:t>
            </a:r>
            <a:r>
              <a:rPr lang="en-US" dirty="0"/>
              <a:t>, </a:t>
            </a:r>
            <a:r>
              <a:rPr lang="en-US" dirty="0" smtClean="0"/>
              <a:t>in-situ</a:t>
            </a:r>
            <a:r>
              <a:rPr lang="en-US" dirty="0"/>
              <a:t>, malignant, or of uncertain histologic behavior. If malignant, </a:t>
            </a:r>
            <a:r>
              <a:rPr lang="en-US" dirty="0" smtClean="0"/>
              <a:t>any </a:t>
            </a:r>
            <a:r>
              <a:rPr lang="en-US" dirty="0"/>
              <a:t>secondary (metastatic) sites should also be </a:t>
            </a:r>
            <a:r>
              <a:rPr lang="en-US" dirty="0" smtClean="0"/>
              <a:t>determined.</a:t>
            </a:r>
          </a:p>
          <a:p>
            <a:r>
              <a:rPr lang="en-US" dirty="0"/>
              <a:t>Treatment directed at </a:t>
            </a:r>
            <a:r>
              <a:rPr lang="en-US" dirty="0" smtClean="0"/>
              <a:t>the </a:t>
            </a:r>
            <a:r>
              <a:rPr lang="en-US" dirty="0"/>
              <a:t>malignancy</a:t>
            </a:r>
          </a:p>
          <a:p>
            <a:r>
              <a:rPr lang="en-US" dirty="0" smtClean="0"/>
              <a:t>Treatment </a:t>
            </a:r>
            <a:r>
              <a:rPr lang="en-US" dirty="0"/>
              <a:t>of secondary </a:t>
            </a:r>
            <a:r>
              <a:rPr lang="en-US" dirty="0" smtClean="0"/>
              <a:t>site</a:t>
            </a:r>
          </a:p>
          <a:p>
            <a:r>
              <a:rPr lang="en-US" dirty="0"/>
              <a:t>Coding and sequencing of complications</a:t>
            </a:r>
          </a:p>
          <a:p>
            <a:pPr lvl="1"/>
            <a:r>
              <a:rPr lang="en-US" dirty="0"/>
              <a:t>Anemia associated with malignancy</a:t>
            </a:r>
          </a:p>
          <a:p>
            <a:pPr lvl="1"/>
            <a:r>
              <a:rPr lang="en-US" dirty="0"/>
              <a:t>Anemia associated with chemotherapy, immunotherapy and radiation therapy </a:t>
            </a:r>
          </a:p>
          <a:p>
            <a:pPr lvl="1"/>
            <a:r>
              <a:rPr lang="en-US" dirty="0"/>
              <a:t>Management of dehydration due to the malignancy</a:t>
            </a:r>
          </a:p>
          <a:p>
            <a:pPr lvl="1"/>
            <a:r>
              <a:rPr lang="en-US" dirty="0"/>
              <a:t>Treatment of a complication resulting from a surgical procedure</a:t>
            </a:r>
          </a:p>
          <a:p>
            <a:r>
              <a:rPr lang="en-US" dirty="0"/>
              <a:t>Primary malignancy previously excised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302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40882"/>
            <a:ext cx="8596668" cy="5425067"/>
          </a:xfrm>
        </p:spPr>
        <p:txBody>
          <a:bodyPr/>
          <a:lstStyle/>
          <a:p>
            <a:r>
              <a:rPr lang="en-US" dirty="0"/>
              <a:t>Admissions/Encounters involving chemotherapy, </a:t>
            </a:r>
            <a:r>
              <a:rPr lang="en-US" dirty="0" smtClean="0"/>
              <a:t>immunotherapy </a:t>
            </a:r>
            <a:r>
              <a:rPr lang="en-US" dirty="0"/>
              <a:t>and radiation </a:t>
            </a:r>
            <a:r>
              <a:rPr lang="en-US" dirty="0" smtClean="0"/>
              <a:t>therapy</a:t>
            </a:r>
          </a:p>
          <a:p>
            <a:pPr lvl="1"/>
            <a:r>
              <a:rPr lang="en-US" dirty="0"/>
              <a:t>Episode of care involves surgical removal of </a:t>
            </a:r>
            <a:r>
              <a:rPr lang="en-US" dirty="0" smtClean="0"/>
              <a:t>neoplasm</a:t>
            </a:r>
          </a:p>
          <a:p>
            <a:pPr lvl="1"/>
            <a:r>
              <a:rPr lang="en-US" dirty="0"/>
              <a:t>Patient admission/encounter solely for administration </a:t>
            </a:r>
            <a:r>
              <a:rPr lang="en-US" dirty="0" smtClean="0"/>
              <a:t>of chemotherapy, immunotherapy </a:t>
            </a:r>
            <a:r>
              <a:rPr lang="en-US" dirty="0"/>
              <a:t>and radiation </a:t>
            </a:r>
            <a:r>
              <a:rPr lang="en-US" dirty="0" smtClean="0"/>
              <a:t>therapy</a:t>
            </a:r>
          </a:p>
          <a:p>
            <a:pPr lvl="1"/>
            <a:r>
              <a:rPr lang="en-US" dirty="0"/>
              <a:t>Patient admitted for </a:t>
            </a:r>
            <a:r>
              <a:rPr lang="en-US" dirty="0" smtClean="0"/>
              <a:t>radiation </a:t>
            </a:r>
            <a:r>
              <a:rPr lang="en-US" dirty="0"/>
              <a:t>therapy, </a:t>
            </a:r>
            <a:r>
              <a:rPr lang="en-US" dirty="0" smtClean="0"/>
              <a:t>chemotherapy or immunotherapy </a:t>
            </a:r>
            <a:r>
              <a:rPr lang="en-US" dirty="0"/>
              <a:t>and develops </a:t>
            </a:r>
            <a:r>
              <a:rPr lang="en-US" dirty="0" smtClean="0"/>
              <a:t>complications</a:t>
            </a:r>
          </a:p>
          <a:p>
            <a:r>
              <a:rPr lang="en-US" dirty="0"/>
              <a:t>Admission/encounter to determine extent of </a:t>
            </a:r>
            <a:r>
              <a:rPr lang="en-US" dirty="0" smtClean="0"/>
              <a:t>malignancy</a:t>
            </a:r>
          </a:p>
          <a:p>
            <a:r>
              <a:rPr lang="en-US" dirty="0"/>
              <a:t>Symptoms, signs, and </a:t>
            </a:r>
            <a:r>
              <a:rPr lang="en-US" dirty="0" smtClean="0"/>
              <a:t>abnormal findings listed </a:t>
            </a:r>
            <a:r>
              <a:rPr lang="en-US" dirty="0"/>
              <a:t>in Chapter </a:t>
            </a:r>
            <a:r>
              <a:rPr lang="en-US" dirty="0" smtClean="0"/>
              <a:t>18 associated </a:t>
            </a:r>
            <a:r>
              <a:rPr lang="en-US" dirty="0"/>
              <a:t>with </a:t>
            </a:r>
            <a:r>
              <a:rPr lang="en-US" dirty="0" smtClean="0"/>
              <a:t>neoplasms</a:t>
            </a:r>
          </a:p>
          <a:p>
            <a:r>
              <a:rPr lang="en-US" dirty="0"/>
              <a:t>Admission/encounter for pain </a:t>
            </a:r>
            <a:r>
              <a:rPr lang="en-US" dirty="0" smtClean="0"/>
              <a:t>control/management</a:t>
            </a:r>
          </a:p>
          <a:p>
            <a:r>
              <a:rPr lang="en-US" dirty="0"/>
              <a:t>Malignancy in two or more noncontiguous </a:t>
            </a:r>
            <a:r>
              <a:rPr lang="en-US" dirty="0" smtClean="0"/>
              <a:t>sites</a:t>
            </a:r>
          </a:p>
          <a:p>
            <a:r>
              <a:rPr lang="en-US" dirty="0"/>
              <a:t>Disseminated malignant neoplasm, </a:t>
            </a:r>
            <a:r>
              <a:rPr lang="en-US" dirty="0" smtClean="0"/>
              <a:t>unspecified</a:t>
            </a:r>
          </a:p>
          <a:p>
            <a:r>
              <a:rPr lang="en-US" dirty="0"/>
              <a:t>Malignant neoplasm without specification of site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79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59559"/>
            <a:ext cx="8596668" cy="5481804"/>
          </a:xfrm>
        </p:spPr>
        <p:txBody>
          <a:bodyPr/>
          <a:lstStyle/>
          <a:p>
            <a:r>
              <a:rPr lang="en-US" dirty="0"/>
              <a:t>Sequencing of neoplasm </a:t>
            </a:r>
            <a:r>
              <a:rPr lang="en-US" dirty="0" smtClean="0"/>
              <a:t>codes</a:t>
            </a:r>
          </a:p>
          <a:p>
            <a:pPr lvl="1"/>
            <a:r>
              <a:rPr lang="en-US" dirty="0"/>
              <a:t>Encounter for treatment of primary </a:t>
            </a:r>
            <a:r>
              <a:rPr lang="en-US" dirty="0" smtClean="0"/>
              <a:t>malignancy</a:t>
            </a:r>
          </a:p>
          <a:p>
            <a:pPr lvl="1"/>
            <a:r>
              <a:rPr lang="en-US" dirty="0" smtClean="0"/>
              <a:t>Encounter </a:t>
            </a:r>
            <a:r>
              <a:rPr lang="en-US" dirty="0"/>
              <a:t>for treatment of secondary </a:t>
            </a:r>
            <a:r>
              <a:rPr lang="en-US" dirty="0" smtClean="0"/>
              <a:t>malignancy</a:t>
            </a:r>
            <a:endParaRPr lang="en-US" dirty="0"/>
          </a:p>
          <a:p>
            <a:pPr lvl="1"/>
            <a:r>
              <a:rPr lang="fr-FR" dirty="0" err="1" smtClean="0"/>
              <a:t>Malignant</a:t>
            </a:r>
            <a:r>
              <a:rPr lang="fr-FR" dirty="0" smtClean="0"/>
              <a:t> </a:t>
            </a:r>
            <a:r>
              <a:rPr lang="fr-FR" dirty="0" err="1" smtClean="0"/>
              <a:t>neoplasm</a:t>
            </a:r>
            <a:r>
              <a:rPr lang="fr-FR" dirty="0" smtClean="0"/>
              <a:t> </a:t>
            </a:r>
            <a:r>
              <a:rPr lang="fr-FR" dirty="0"/>
              <a:t>in a </a:t>
            </a:r>
            <a:r>
              <a:rPr lang="fr-FR" dirty="0" err="1"/>
              <a:t>pregnant</a:t>
            </a:r>
            <a:r>
              <a:rPr lang="fr-FR" dirty="0"/>
              <a:t> </a:t>
            </a:r>
            <a:r>
              <a:rPr lang="fr-FR" dirty="0" smtClean="0"/>
              <a:t>patient</a:t>
            </a:r>
          </a:p>
          <a:p>
            <a:pPr lvl="1"/>
            <a:r>
              <a:rPr lang="en-US" dirty="0"/>
              <a:t>Encounter for complication associated with a </a:t>
            </a:r>
            <a:r>
              <a:rPr lang="en-US" dirty="0" smtClean="0"/>
              <a:t>neoplasm</a:t>
            </a:r>
          </a:p>
          <a:p>
            <a:pPr lvl="1"/>
            <a:r>
              <a:rPr lang="en-US" dirty="0"/>
              <a:t>Complication from surgical procedure for treatment of </a:t>
            </a:r>
            <a:r>
              <a:rPr lang="en-US" dirty="0" smtClean="0"/>
              <a:t>a neoplasm</a:t>
            </a:r>
          </a:p>
          <a:p>
            <a:pPr lvl="1"/>
            <a:r>
              <a:rPr lang="en-US" dirty="0"/>
              <a:t>Pathologic fracture due to a </a:t>
            </a:r>
            <a:r>
              <a:rPr lang="en-US" dirty="0" smtClean="0"/>
              <a:t>neoplasm</a:t>
            </a:r>
          </a:p>
          <a:p>
            <a:r>
              <a:rPr lang="en-US" dirty="0"/>
              <a:t>Current malignancy versus personal history of </a:t>
            </a:r>
            <a:r>
              <a:rPr lang="en-US" dirty="0" smtClean="0"/>
              <a:t>malignancy</a:t>
            </a:r>
          </a:p>
          <a:p>
            <a:r>
              <a:rPr lang="en-US" dirty="0" smtClean="0"/>
              <a:t>Leukemia , </a:t>
            </a:r>
            <a:r>
              <a:rPr lang="en-US" dirty="0"/>
              <a:t>Multiple Myeloma, and Malignant Plasma Cell </a:t>
            </a:r>
            <a:r>
              <a:rPr lang="en-US" dirty="0" smtClean="0"/>
              <a:t>Neoplasms in </a:t>
            </a:r>
            <a:r>
              <a:rPr lang="en-US" dirty="0"/>
              <a:t>remission versus personal </a:t>
            </a:r>
            <a:r>
              <a:rPr lang="en-US" dirty="0" smtClean="0"/>
              <a:t>history</a:t>
            </a:r>
          </a:p>
          <a:p>
            <a:r>
              <a:rPr lang="en-US" dirty="0"/>
              <a:t>Aftercare following surgery for </a:t>
            </a:r>
            <a:r>
              <a:rPr lang="en-US" dirty="0" smtClean="0"/>
              <a:t>neoplasm</a:t>
            </a:r>
          </a:p>
          <a:p>
            <a:r>
              <a:rPr lang="en-US" dirty="0" smtClean="0"/>
              <a:t>Follow-up </a:t>
            </a:r>
            <a:r>
              <a:rPr lang="en-US" dirty="0"/>
              <a:t>care for completed treatment of a malignancy</a:t>
            </a:r>
          </a:p>
          <a:p>
            <a:r>
              <a:rPr lang="en-US" dirty="0"/>
              <a:t>Prophylactic organ </a:t>
            </a:r>
            <a:r>
              <a:rPr lang="en-US" dirty="0" smtClean="0"/>
              <a:t>removal </a:t>
            </a:r>
            <a:r>
              <a:rPr lang="en-US" dirty="0"/>
              <a:t>for prevention of </a:t>
            </a:r>
            <a:r>
              <a:rPr lang="en-US" dirty="0" smtClean="0"/>
              <a:t>malignancy</a:t>
            </a:r>
          </a:p>
          <a:p>
            <a:r>
              <a:rPr lang="en-US" dirty="0"/>
              <a:t>Malignant neoplasm associated with transplanted organ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954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diagnosis for this 61-year-old female patient is small cell carcinoma of the </a:t>
            </a:r>
            <a:r>
              <a:rPr lang="en-US" sz="2400" dirty="0" smtClean="0"/>
              <a:t>right lower </a:t>
            </a:r>
            <a:r>
              <a:rPr lang="en-US" sz="2400" dirty="0"/>
              <a:t>lobe of the lung with metastasis to the </a:t>
            </a:r>
            <a:r>
              <a:rPr lang="en-US" sz="2400" dirty="0" err="1"/>
              <a:t>intrathoracic</a:t>
            </a:r>
            <a:r>
              <a:rPr lang="en-US" sz="2400" dirty="0"/>
              <a:t> lymph nodes, brain, and </a:t>
            </a:r>
            <a:r>
              <a:rPr lang="en-US" sz="2400" dirty="0" smtClean="0"/>
              <a:t>right rib</a:t>
            </a:r>
            <a:r>
              <a:rPr lang="en-US" sz="2400" dirty="0"/>
              <a:t>. What diagnosis</a:t>
            </a:r>
            <a:r>
              <a:rPr lang="en-US" sz="2400" b="1" dirty="0"/>
              <a:t> </a:t>
            </a:r>
            <a:r>
              <a:rPr lang="en-US" sz="2400" dirty="0"/>
              <a:t>codes are assigned?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436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460" y="515815"/>
            <a:ext cx="6953910" cy="5199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614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215" y="448928"/>
            <a:ext cx="7043371" cy="526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538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69" y="595740"/>
            <a:ext cx="7160602" cy="535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447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4071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C34.31 </a:t>
            </a:r>
            <a:r>
              <a:rPr lang="en-US" sz="2400" dirty="0"/>
              <a:t>Malignant neoplasm of lower lobe, right bronchus or lung</a:t>
            </a:r>
          </a:p>
          <a:p>
            <a:r>
              <a:rPr lang="en-US" sz="2400" dirty="0"/>
              <a:t>C77.1 Secondary and unspecified malignant neoplasm of </a:t>
            </a:r>
            <a:r>
              <a:rPr lang="en-US" sz="2400" dirty="0" err="1"/>
              <a:t>intrathoracic</a:t>
            </a:r>
            <a:r>
              <a:rPr lang="en-US" sz="2400" dirty="0"/>
              <a:t> lymph </a:t>
            </a:r>
            <a:r>
              <a:rPr lang="en-US" sz="2400" dirty="0" smtClean="0"/>
              <a:t>nodes</a:t>
            </a:r>
            <a:endParaRPr lang="en-US" sz="2400" dirty="0"/>
          </a:p>
          <a:p>
            <a:r>
              <a:rPr lang="en-US" sz="2400" dirty="0"/>
              <a:t>C79.31 Secondary malignant neoplasm of </a:t>
            </a:r>
            <a:r>
              <a:rPr lang="en-US" sz="2400" dirty="0" smtClean="0"/>
              <a:t>brain</a:t>
            </a:r>
          </a:p>
          <a:p>
            <a:r>
              <a:rPr lang="en-US" sz="2400" dirty="0"/>
              <a:t>C79.51 Secondary malignant neoplasm of bone</a:t>
            </a:r>
          </a:p>
        </p:txBody>
      </p:sp>
      <p:pic>
        <p:nvPicPr>
          <p:cNvPr id="1026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</p:spTree>
    <p:extLst>
      <p:ext uri="{BB962C8B-B14F-4D97-AF65-F5344CB8AC3E}">
        <p14:creationId xmlns:p14="http://schemas.microsoft.com/office/powerpoint/2010/main" val="3749197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This female patient with terminal carcinoma of the central portion of the right breast</a:t>
            </a:r>
            <a:r>
              <a:rPr lang="en-US" sz="2400" dirty="0" smtClean="0"/>
              <a:t>, metastatic </a:t>
            </a:r>
            <a:r>
              <a:rPr lang="en-US" sz="2400" dirty="0"/>
              <a:t>to the liver and brain, was seen for dehydration and chronic </a:t>
            </a:r>
            <a:r>
              <a:rPr lang="en-US" sz="2400" dirty="0" smtClean="0"/>
              <a:t>intractable neoplasm-related </a:t>
            </a:r>
            <a:r>
              <a:rPr lang="en-US" sz="2400" dirty="0"/>
              <a:t>pain. Patient was rehydrated with IVs and given IV pain </a:t>
            </a:r>
            <a:r>
              <a:rPr lang="en-US" sz="2400" dirty="0" smtClean="0"/>
              <a:t>medication with </a:t>
            </a:r>
            <a:r>
              <a:rPr lang="en-US" sz="2400" dirty="0"/>
              <a:t>no treatment directed toward the cancer. What diagnosis codes are assigned?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23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431" y="1390918"/>
            <a:ext cx="7766936" cy="3940935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Only 136 days left before ICD-10 CM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Are you ready?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67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122" y="604395"/>
            <a:ext cx="7101987" cy="530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883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63640"/>
            <a:ext cx="7219217" cy="5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136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93" y="643181"/>
            <a:ext cx="7395063" cy="5529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6691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9524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/>
              <a:t>E86.0 Dehydration</a:t>
            </a:r>
          </a:p>
          <a:p>
            <a:r>
              <a:rPr lang="en-US" sz="2400" dirty="0"/>
              <a:t>G89.3 Neoplasm related pain (acute) (chronic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C50.111 Malignant neoplasm of central portion of right female </a:t>
            </a:r>
            <a:r>
              <a:rPr lang="en-US" sz="2400" dirty="0" smtClean="0"/>
              <a:t>breast</a:t>
            </a:r>
          </a:p>
          <a:p>
            <a:r>
              <a:rPr lang="en-US" sz="2400" dirty="0"/>
              <a:t>C79.31 Secondary malignant neoplasm of brain</a:t>
            </a:r>
          </a:p>
          <a:p>
            <a:r>
              <a:rPr lang="en-US" sz="2400" dirty="0"/>
              <a:t>C78.7 Secondary malignant neoplasm of liver and intrahepatic bile 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978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846161"/>
            <a:ext cx="7766936" cy="4653117"/>
          </a:xfrm>
        </p:spPr>
        <p:txBody>
          <a:bodyPr/>
          <a:lstStyle/>
          <a:p>
            <a:r>
              <a:rPr lang="en-US" b="1" i="1" dirty="0" smtClean="0"/>
              <a:t> Fractures in</a:t>
            </a:r>
            <a:br>
              <a:rPr lang="en-US" b="1" i="1" dirty="0" smtClean="0"/>
            </a:br>
            <a:r>
              <a:rPr lang="en-US" b="1" i="1" dirty="0" smtClean="0"/>
              <a:t>Chapter </a:t>
            </a:r>
            <a:r>
              <a:rPr lang="en-US" b="1" i="1" dirty="0"/>
              <a:t>19: Injury, poisoning and certain other consequences</a:t>
            </a:r>
            <a:br>
              <a:rPr lang="en-US" b="1" i="1" dirty="0"/>
            </a:br>
            <a:r>
              <a:rPr lang="en-US" b="1" i="1" dirty="0"/>
              <a:t>of external causes (S00-T88)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10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from ICD-9 </a:t>
            </a:r>
            <a:r>
              <a:rPr lang="en-US" dirty="0" smtClean="0"/>
              <a:t>CM related to fractures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Injuries are grouped by body part instead of by injury type</a:t>
            </a:r>
          </a:p>
          <a:p>
            <a:r>
              <a:rPr lang="en-US" dirty="0" smtClean="0"/>
              <a:t>Greater specificity</a:t>
            </a:r>
          </a:p>
          <a:p>
            <a:pPr lvl="1"/>
            <a:r>
              <a:rPr lang="en-US" dirty="0" smtClean="0"/>
              <a:t>Laterality</a:t>
            </a:r>
          </a:p>
          <a:p>
            <a:pPr lvl="1"/>
            <a:r>
              <a:rPr lang="en-US" dirty="0" smtClean="0"/>
              <a:t>Type of fracture</a:t>
            </a:r>
          </a:p>
          <a:p>
            <a:pPr lvl="1"/>
            <a:r>
              <a:rPr lang="en-US" dirty="0" smtClean="0"/>
              <a:t>Location of fracture</a:t>
            </a:r>
          </a:p>
          <a:p>
            <a:pPr lvl="1"/>
            <a:r>
              <a:rPr lang="en-US" dirty="0" smtClean="0"/>
              <a:t>Displacement status</a:t>
            </a:r>
          </a:p>
          <a:p>
            <a:pPr lvl="1"/>
            <a:r>
              <a:rPr lang="en-US" dirty="0" smtClean="0"/>
              <a:t>Healing status</a:t>
            </a:r>
          </a:p>
          <a:p>
            <a:r>
              <a:rPr lang="en-US" dirty="0" smtClean="0"/>
              <a:t>Seventh character indicates initial, subsequent, sequel</a:t>
            </a:r>
          </a:p>
          <a:p>
            <a:pPr lvl="1"/>
            <a:r>
              <a:rPr lang="en-US" dirty="0" smtClean="0"/>
              <a:t>Additional seventh characters for </a:t>
            </a:r>
            <a:r>
              <a:rPr lang="en-US" dirty="0" err="1"/>
              <a:t>Gustilo</a:t>
            </a:r>
            <a:r>
              <a:rPr lang="en-US" dirty="0"/>
              <a:t> open fracture </a:t>
            </a:r>
            <a:r>
              <a:rPr lang="en-US" dirty="0" smtClean="0"/>
              <a:t>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949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2323"/>
            <a:ext cx="8596668" cy="4349040"/>
          </a:xfrm>
        </p:spPr>
        <p:txBody>
          <a:bodyPr/>
          <a:lstStyle/>
          <a:p>
            <a:r>
              <a:rPr lang="en-US" dirty="0"/>
              <a:t>Application of </a:t>
            </a:r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Characters in </a:t>
            </a:r>
            <a:r>
              <a:rPr lang="en-US" dirty="0"/>
              <a:t>Chapter </a:t>
            </a:r>
            <a:r>
              <a:rPr lang="en-US" dirty="0" smtClean="0"/>
              <a:t>19</a:t>
            </a:r>
          </a:p>
          <a:p>
            <a:r>
              <a:rPr lang="en-US" dirty="0"/>
              <a:t>Coding of Traumatic </a:t>
            </a:r>
            <a:r>
              <a:rPr lang="en-US" dirty="0" smtClean="0"/>
              <a:t>Fractures</a:t>
            </a:r>
          </a:p>
          <a:p>
            <a:pPr lvl="1"/>
            <a:r>
              <a:rPr lang="en-US" dirty="0"/>
              <a:t>Initial vs. Subsequent Encounter for </a:t>
            </a:r>
            <a:r>
              <a:rPr lang="en-US" dirty="0" smtClean="0"/>
              <a:t>Fractures</a:t>
            </a:r>
          </a:p>
          <a:p>
            <a:pPr lvl="1"/>
            <a:r>
              <a:rPr lang="en-US" dirty="0"/>
              <a:t>Multiple fractures sequencing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50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This patient is seen for increased pain in her ankle. She has previous </a:t>
            </a:r>
            <a:r>
              <a:rPr lang="en-US" sz="2400" dirty="0" err="1" smtClean="0"/>
              <a:t>trimalleolar</a:t>
            </a:r>
            <a:r>
              <a:rPr lang="en-US" sz="2400" dirty="0" smtClean="0"/>
              <a:t> fracture </a:t>
            </a:r>
            <a:r>
              <a:rPr lang="en-US" sz="2400" dirty="0"/>
              <a:t>of the left ankle. After evaluation she was found to have a nonunion of her </a:t>
            </a:r>
            <a:r>
              <a:rPr lang="en-US" sz="2400" dirty="0" smtClean="0"/>
              <a:t>left </a:t>
            </a:r>
            <a:r>
              <a:rPr lang="en-US" sz="2400" dirty="0" err="1" smtClean="0"/>
              <a:t>trimalleolar</a:t>
            </a:r>
            <a:r>
              <a:rPr lang="en-US" sz="2400" dirty="0" smtClean="0"/>
              <a:t> </a:t>
            </a:r>
            <a:r>
              <a:rPr lang="en-US" sz="2400" dirty="0"/>
              <a:t>fracture. What is the correct diagnosis code(s)? (Do not assign </a:t>
            </a:r>
            <a:r>
              <a:rPr lang="en-US" sz="2400" dirty="0" smtClean="0"/>
              <a:t>external cause </a:t>
            </a:r>
            <a:r>
              <a:rPr lang="en-US" sz="2400" dirty="0"/>
              <a:t>codes.)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5586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215" y="557503"/>
            <a:ext cx="7101987" cy="530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8232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492" y="642304"/>
            <a:ext cx="7019925" cy="5248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306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ICD-10 CM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None/>
            </a:pPr>
            <a:r>
              <a:rPr lang="en-US" altLang="en-US" sz="2400" b="1" dirty="0"/>
              <a:t>2015 ICD-10-CM is available at </a:t>
            </a:r>
            <a:r>
              <a:rPr lang="en-US" altLang="en-US" sz="2400" b="1" dirty="0">
                <a:hlinkClick r:id="rId2"/>
              </a:rPr>
              <a:t>http://www.cdc.gov/nchs/icd/icd10cm.htm</a:t>
            </a:r>
            <a:r>
              <a:rPr lang="en-US" altLang="en-US" sz="2400" b="1" dirty="0"/>
              <a:t> or </a:t>
            </a:r>
            <a:r>
              <a:rPr lang="en-US" altLang="en-US" sz="2400" b="1" dirty="0">
                <a:hlinkClick r:id="rId3"/>
              </a:rPr>
              <a:t>http://www.cms.hhs.gov/ICD10</a:t>
            </a:r>
            <a:endParaRPr lang="en-US" altLang="en-US" sz="2400" b="1" dirty="0"/>
          </a:p>
          <a:p>
            <a:r>
              <a:rPr lang="en-US" altLang="en-US" sz="2400" b="1" dirty="0"/>
              <a:t>2015 ICD-10-CM Index to Diseases and Injuries</a:t>
            </a:r>
          </a:p>
          <a:p>
            <a:r>
              <a:rPr lang="en-US" altLang="en-US" sz="2400" b="1" dirty="0"/>
              <a:t>2015 ICD-10-CM Tabular List of Diseases and Injuries</a:t>
            </a:r>
          </a:p>
          <a:p>
            <a:pPr lvl="1"/>
            <a:r>
              <a:rPr lang="en-US" altLang="en-US" sz="2400" dirty="0"/>
              <a:t>Instructional Notations</a:t>
            </a:r>
          </a:p>
          <a:p>
            <a:r>
              <a:rPr lang="en-US" altLang="en-US" sz="2400" dirty="0"/>
              <a:t>2015 Official Guidelines for Coding and Reporting </a:t>
            </a:r>
          </a:p>
          <a:p>
            <a:r>
              <a:rPr lang="en-US" altLang="en-US" sz="2400" dirty="0"/>
              <a:t>2015 Table of Drugs and Chemicals</a:t>
            </a:r>
          </a:p>
          <a:p>
            <a:r>
              <a:rPr lang="en-US" altLang="en-US" sz="2400" dirty="0"/>
              <a:t>2015 Neoplasm Table </a:t>
            </a:r>
          </a:p>
          <a:p>
            <a:r>
              <a:rPr lang="en-US" altLang="en-US" sz="2400" dirty="0"/>
              <a:t>2015 Index to External Causes</a:t>
            </a:r>
          </a:p>
          <a:p>
            <a:r>
              <a:rPr lang="en-US" altLang="en-US" sz="2400" dirty="0"/>
              <a:t>2015 Mapping ICD-9-CM to ICD-10-CM and </a:t>
            </a:r>
            <a:br>
              <a:rPr lang="en-US" altLang="en-US" sz="2400" dirty="0"/>
            </a:br>
            <a:r>
              <a:rPr lang="en-US" altLang="en-US" sz="2400" dirty="0"/>
              <a:t>ICD-10-CM to ICD-9-CM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096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S82.852K Displaced </a:t>
            </a:r>
            <a:r>
              <a:rPr lang="en-US" sz="2400" dirty="0" err="1"/>
              <a:t>trimalleolar</a:t>
            </a:r>
            <a:r>
              <a:rPr lang="en-US" sz="2400" dirty="0"/>
              <a:t> fracture of left lower leg, subsequent encounter for closed fracture with nonunion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2277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This young man is seen today with right forearm fracture. This is found to be a </a:t>
            </a:r>
            <a:r>
              <a:rPr lang="en-US" sz="2400" dirty="0" smtClean="0"/>
              <a:t>displaced, compound </a:t>
            </a:r>
            <a:r>
              <a:rPr lang="en-US" sz="2400" dirty="0"/>
              <a:t>comminuted fracture of the radial shaft. It is a type II open fracture. What </a:t>
            </a:r>
            <a:r>
              <a:rPr lang="en-US" sz="2400" dirty="0" smtClean="0"/>
              <a:t>is the </a:t>
            </a:r>
            <a:r>
              <a:rPr lang="en-US" sz="2400" dirty="0"/>
              <a:t>correct diagnosis code? (Do not assign the external cause code.)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614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92" y="537126"/>
            <a:ext cx="7160602" cy="535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8107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62" y="631238"/>
            <a:ext cx="7301279" cy="54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848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S52.351B Displaced comminuted fracture of shaft of radius, right arm, initial encounter for open fracture type I or II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9144" y="6411579"/>
            <a:ext cx="81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© 2015</a:t>
            </a:r>
          </a:p>
        </p:txBody>
      </p:sp>
      <p:pic>
        <p:nvPicPr>
          <p:cNvPr id="5" name="Picture 2" descr="http://www.ahima.org/%7E/media/AHIMA/Assets/ahima-logo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66" y="5834130"/>
            <a:ext cx="2022982" cy="58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3411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1425" y="1185014"/>
            <a:ext cx="8596668" cy="259546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5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ICD-9 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303" y="1619676"/>
            <a:ext cx="8596668" cy="3880773"/>
          </a:xfrm>
        </p:spPr>
        <p:txBody>
          <a:bodyPr/>
          <a:lstStyle/>
          <a:p>
            <a:r>
              <a:rPr lang="en-US" dirty="0" smtClean="0"/>
              <a:t>21 chapters instead of 17 chapters in ICD-9 CM</a:t>
            </a:r>
          </a:p>
          <a:p>
            <a:r>
              <a:rPr lang="en-US" dirty="0" smtClean="0"/>
              <a:t>ICD-9 CM V and E supplemental codes are incorporated into the main ICD-10 CM codes</a:t>
            </a:r>
          </a:p>
          <a:p>
            <a:r>
              <a:rPr lang="en-US" dirty="0" smtClean="0"/>
              <a:t>Injuries are grouped by site and then type instead of first by type as in ICD-9 CM</a:t>
            </a:r>
          </a:p>
          <a:p>
            <a:r>
              <a:rPr lang="en-US" dirty="0"/>
              <a:t>ICD-10-CM codes are alphanumeric and can be up to seven characters in </a:t>
            </a:r>
            <a:r>
              <a:rPr lang="en-US" dirty="0" smtClean="0"/>
              <a:t>length</a:t>
            </a:r>
          </a:p>
          <a:p>
            <a:r>
              <a:rPr lang="en-US" dirty="0"/>
              <a:t>ICD-10-CM added seventh characters for obstetrics, injuries, and external causes </a:t>
            </a:r>
            <a:r>
              <a:rPr lang="en-US" dirty="0" smtClean="0"/>
              <a:t>of injuries</a:t>
            </a:r>
            <a:endParaRPr lang="en-US" dirty="0"/>
          </a:p>
          <a:p>
            <a:r>
              <a:rPr lang="en-US" dirty="0" smtClean="0"/>
              <a:t>ICD-10-CM </a:t>
            </a:r>
            <a:r>
              <a:rPr lang="en-US" dirty="0"/>
              <a:t>added a placeholder 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6989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Features in ICD-10-CM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8039"/>
            <a:ext cx="8596668" cy="4663323"/>
          </a:xfrm>
        </p:spPr>
        <p:txBody>
          <a:bodyPr>
            <a:normAutofit/>
          </a:bodyPr>
          <a:lstStyle/>
          <a:p>
            <a:r>
              <a:rPr lang="en-US" dirty="0"/>
              <a:t>Combination codes for conditions and common symptoms or </a:t>
            </a:r>
            <a:r>
              <a:rPr lang="en-US" dirty="0" smtClean="0"/>
              <a:t>manifestations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1600" dirty="0"/>
              <a:t>E10.21, Type 1 diabetes mellitus with diabetic nephropathy</a:t>
            </a:r>
          </a:p>
          <a:p>
            <a:pPr marL="0" indent="0">
              <a:buNone/>
            </a:pPr>
            <a:r>
              <a:rPr lang="en-US" sz="1600" dirty="0"/>
              <a:t>		K50.112, Crohn's disease of large intestine with intestinal obstruction</a:t>
            </a:r>
          </a:p>
          <a:p>
            <a:endParaRPr lang="en-US" dirty="0" smtClean="0"/>
          </a:p>
          <a:p>
            <a:r>
              <a:rPr lang="en-US" dirty="0" smtClean="0"/>
              <a:t>Combination </a:t>
            </a:r>
            <a:r>
              <a:rPr lang="en-US" dirty="0"/>
              <a:t>codes for poisonings and external </a:t>
            </a:r>
            <a:r>
              <a:rPr lang="en-US" dirty="0" smtClean="0"/>
              <a:t>causes</a:t>
            </a:r>
            <a:endParaRPr lang="en-US" i="1" dirty="0" smtClean="0"/>
          </a:p>
          <a:p>
            <a:pPr marL="914400" lvl="2" indent="0">
              <a:buNone/>
            </a:pPr>
            <a:r>
              <a:rPr lang="en-US" sz="1600" dirty="0"/>
              <a:t>T36.0X1D, Poisoning by </a:t>
            </a:r>
            <a:r>
              <a:rPr lang="en-US" sz="1600" dirty="0" err="1"/>
              <a:t>penicillins</a:t>
            </a:r>
            <a:r>
              <a:rPr lang="en-US" sz="1600" dirty="0"/>
              <a:t>, accidental (unintentional), subsequent encounter</a:t>
            </a:r>
          </a:p>
          <a:p>
            <a:pPr marL="914400" lvl="2" indent="0">
              <a:buNone/>
            </a:pPr>
            <a:r>
              <a:rPr lang="en-US" sz="1600" dirty="0"/>
              <a:t>T42.4X5A, Adverse effect of benzodiazepines, initial encounter</a:t>
            </a:r>
          </a:p>
          <a:p>
            <a:endParaRPr lang="en-US" i="1" dirty="0" smtClean="0"/>
          </a:p>
          <a:p>
            <a:r>
              <a:rPr lang="en-US" dirty="0"/>
              <a:t>Added laterality</a:t>
            </a:r>
          </a:p>
          <a:p>
            <a:pPr marL="457200" lvl="1" indent="0">
              <a:buNone/>
            </a:pPr>
            <a:r>
              <a:rPr lang="en-US" dirty="0" smtClean="0"/>
              <a:t>	M94.211</a:t>
            </a:r>
            <a:r>
              <a:rPr lang="en-US" dirty="0"/>
              <a:t>, </a:t>
            </a:r>
            <a:r>
              <a:rPr lang="en-US" dirty="0" err="1"/>
              <a:t>Chondromalacia</a:t>
            </a:r>
            <a:r>
              <a:rPr lang="en-US" dirty="0"/>
              <a:t>, right </a:t>
            </a:r>
            <a:r>
              <a:rPr lang="en-US" dirty="0" smtClean="0"/>
              <a:t>shoulder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S40.259A</a:t>
            </a:r>
            <a:r>
              <a:rPr lang="en-US" dirty="0"/>
              <a:t>, Superficial foreign body of unspecified shoulder, initial encounter</a:t>
            </a:r>
          </a:p>
        </p:txBody>
      </p:sp>
    </p:spTree>
    <p:extLst>
      <p:ext uri="{BB962C8B-B14F-4D97-AF65-F5344CB8AC3E}">
        <p14:creationId xmlns:p14="http://schemas.microsoft.com/office/powerpoint/2010/main" val="280190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455" y="486336"/>
            <a:ext cx="8596668" cy="5914464"/>
          </a:xfrm>
        </p:spPr>
        <p:txBody>
          <a:bodyPr>
            <a:normAutofit/>
          </a:bodyPr>
          <a:lstStyle/>
          <a:p>
            <a:r>
              <a:rPr lang="en-US" dirty="0"/>
              <a:t>Added seventh-characters for episode of </a:t>
            </a:r>
            <a:r>
              <a:rPr lang="en-US" dirty="0" smtClean="0"/>
              <a:t>care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600" dirty="0"/>
              <a:t>S06.0X1A, Concussion with loss of consciousness of 30 minutes or less, initial </a:t>
            </a:r>
            <a:r>
              <a:rPr lang="en-US" sz="1600" dirty="0" smtClean="0"/>
              <a:t>	encounter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S52.132B, Displaced fracture of neck of left radius, initial encounter for open fracture </a:t>
            </a:r>
            <a:r>
              <a:rPr lang="en-US" sz="1600" dirty="0" smtClean="0"/>
              <a:t>	Type </a:t>
            </a:r>
            <a:r>
              <a:rPr lang="en-US" sz="1600" dirty="0"/>
              <a:t>I or II or initial encounter for open fracture </a:t>
            </a:r>
            <a:r>
              <a:rPr lang="en-US" sz="1600" dirty="0" smtClean="0"/>
              <a:t>NOS</a:t>
            </a:r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dirty="0" smtClean="0"/>
              <a:t>Expanded </a:t>
            </a:r>
            <a:r>
              <a:rPr lang="en-US" dirty="0"/>
              <a:t>codes (injuries, diabetes, alcohol and substance abuse, </a:t>
            </a:r>
            <a:r>
              <a:rPr lang="en-US" dirty="0" smtClean="0"/>
              <a:t>postoperative complications)</a:t>
            </a:r>
          </a:p>
          <a:p>
            <a:pPr marL="0" lvl="1" indent="0">
              <a:buNone/>
            </a:pPr>
            <a:r>
              <a:rPr lang="en-US" dirty="0" smtClean="0"/>
              <a:t>	E11.341</a:t>
            </a:r>
            <a:r>
              <a:rPr lang="en-US" dirty="0"/>
              <a:t>, Type 2 diabetes mellitus with severe </a:t>
            </a:r>
            <a:r>
              <a:rPr lang="en-US" dirty="0" err="1"/>
              <a:t>nonproliferative</a:t>
            </a:r>
            <a:r>
              <a:rPr lang="en-US" dirty="0"/>
              <a:t> diabetic retinopathy </a:t>
            </a:r>
            <a:r>
              <a:rPr lang="en-US" dirty="0" smtClean="0"/>
              <a:t>	with </a:t>
            </a:r>
            <a:r>
              <a:rPr lang="en-US" dirty="0"/>
              <a:t>macular edema</a:t>
            </a:r>
          </a:p>
          <a:p>
            <a:pPr marL="0" lvl="1" indent="0">
              <a:buNone/>
            </a:pPr>
            <a:r>
              <a:rPr lang="en-US" dirty="0" smtClean="0"/>
              <a:t>	F14.221</a:t>
            </a:r>
            <a:r>
              <a:rPr lang="en-US" dirty="0"/>
              <a:t>, Cocaine dependence with intoxication </a:t>
            </a:r>
            <a:r>
              <a:rPr lang="en-US" dirty="0" smtClean="0"/>
              <a:t>delirium</a:t>
            </a:r>
          </a:p>
          <a:p>
            <a:pPr marL="0" lvl="1" indent="0">
              <a:buNone/>
            </a:pPr>
            <a:endParaRPr lang="en-US" dirty="0"/>
          </a:p>
          <a:p>
            <a:pPr marL="285750" lvl="1"/>
            <a:r>
              <a:rPr lang="en-US" sz="1800" dirty="0"/>
              <a:t>Inclusion of trimesters in obstetrics codes (and elimination of fifth digits for </a:t>
            </a:r>
            <a:r>
              <a:rPr lang="en-US" sz="1800" dirty="0" smtClean="0"/>
              <a:t>episode of </a:t>
            </a:r>
            <a:r>
              <a:rPr lang="en-US" sz="1800" dirty="0"/>
              <a:t>care</a:t>
            </a:r>
            <a:r>
              <a:rPr lang="en-US" sz="1800" dirty="0" smtClean="0"/>
              <a:t>)</a:t>
            </a:r>
          </a:p>
          <a:p>
            <a:pPr marL="400050" lvl="2" indent="0">
              <a:buNone/>
            </a:pPr>
            <a:r>
              <a:rPr lang="en-US" sz="1600" dirty="0"/>
              <a:t>O10.012, Pre-existing essential hypertension complicating pregnancy, second </a:t>
            </a:r>
            <a:r>
              <a:rPr lang="en-US" sz="1600" dirty="0" smtClean="0"/>
              <a:t>trimester</a:t>
            </a:r>
          </a:p>
          <a:p>
            <a:pPr marL="400050" lvl="2" indent="0">
              <a:buNone/>
            </a:pPr>
            <a:r>
              <a:rPr lang="en-US" sz="1600" dirty="0" smtClean="0"/>
              <a:t>O99.013</a:t>
            </a:r>
            <a:r>
              <a:rPr lang="en-US" sz="1600" dirty="0"/>
              <a:t>, Anemia complicating pregnancy, third trimester</a:t>
            </a:r>
          </a:p>
        </p:txBody>
      </p:sp>
    </p:spTree>
    <p:extLst>
      <p:ext uri="{BB962C8B-B14F-4D97-AF65-F5344CB8AC3E}">
        <p14:creationId xmlns:p14="http://schemas.microsoft.com/office/powerpoint/2010/main" val="61597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971" y="1168916"/>
            <a:ext cx="8596668" cy="5579613"/>
          </a:xfrm>
        </p:spPr>
        <p:txBody>
          <a:bodyPr>
            <a:normAutofit/>
          </a:bodyPr>
          <a:lstStyle/>
          <a:p>
            <a:r>
              <a:rPr lang="en-US" dirty="0"/>
              <a:t>Changes in time frames specified in certain </a:t>
            </a:r>
            <a:r>
              <a:rPr lang="en-US" dirty="0" smtClean="0"/>
              <a:t>codes</a:t>
            </a:r>
          </a:p>
          <a:p>
            <a:pPr marL="457200" lvl="1" indent="0">
              <a:buNone/>
            </a:pPr>
            <a:r>
              <a:rPr lang="en-US" dirty="0" smtClean="0"/>
              <a:t>Acute </a:t>
            </a:r>
            <a:r>
              <a:rPr lang="en-US" dirty="0"/>
              <a:t>myocardial infarction—time period changed from 8 weeks to 4 weeks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Time </a:t>
            </a:r>
            <a:r>
              <a:rPr lang="en-US" sz="1600" dirty="0"/>
              <a:t>frame for abortion versus fetal death changed from 22 weeks to 20 </a:t>
            </a:r>
            <a:r>
              <a:rPr lang="en-US" sz="1600" dirty="0" smtClean="0"/>
              <a:t>weeks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dirty="0"/>
              <a:t>Added standard </a:t>
            </a:r>
            <a:r>
              <a:rPr lang="en-US" dirty="0" smtClean="0"/>
              <a:t>definitions </a:t>
            </a:r>
            <a:r>
              <a:rPr lang="en-US" dirty="0"/>
              <a:t>for two types of “excludes” </a:t>
            </a:r>
            <a:r>
              <a:rPr lang="en-US" dirty="0" smtClean="0"/>
              <a:t>notes</a:t>
            </a:r>
          </a:p>
          <a:p>
            <a:pPr lvl="1"/>
            <a:r>
              <a:rPr lang="en-US" dirty="0"/>
              <a:t>Excludes1 note indicates “not coded here.” The code being excluded is never used </a:t>
            </a:r>
            <a:r>
              <a:rPr lang="en-US" dirty="0" smtClean="0"/>
              <a:t>with the </a:t>
            </a:r>
            <a:r>
              <a:rPr lang="en-US" dirty="0"/>
              <a:t>code. The two conditions cannot occur together.</a:t>
            </a:r>
          </a:p>
          <a:p>
            <a:pPr indent="0">
              <a:buNone/>
            </a:pPr>
            <a:r>
              <a:rPr lang="en-US" sz="1600" dirty="0" smtClean="0"/>
              <a:t>B06</a:t>
            </a:r>
            <a:r>
              <a:rPr lang="en-US" sz="1600" dirty="0"/>
              <a:t>, Rubella (German measles) has an Excludes1 of congenital </a:t>
            </a:r>
            <a:r>
              <a:rPr lang="en-US" sz="1600" dirty="0" smtClean="0"/>
              <a:t>rubella (</a:t>
            </a:r>
            <a:r>
              <a:rPr lang="en-US" sz="1600" dirty="0"/>
              <a:t>P35.0)</a:t>
            </a:r>
          </a:p>
          <a:p>
            <a:pPr lvl="1"/>
            <a:r>
              <a:rPr lang="en-US" dirty="0" smtClean="0"/>
              <a:t>Excludes2 </a:t>
            </a:r>
            <a:r>
              <a:rPr lang="en-US" dirty="0"/>
              <a:t>note indicates “not included here.” The excluded condition is not part of </a:t>
            </a:r>
            <a:r>
              <a:rPr lang="en-US" dirty="0" smtClean="0"/>
              <a:t>the condition </a:t>
            </a:r>
            <a:r>
              <a:rPr lang="en-US" dirty="0"/>
              <a:t>represented by the code. It is acceptable to use both codes together if </a:t>
            </a:r>
            <a:r>
              <a:rPr lang="en-US" dirty="0" smtClean="0"/>
              <a:t>the patient </a:t>
            </a:r>
            <a:r>
              <a:rPr lang="en-US" dirty="0"/>
              <a:t>has both </a:t>
            </a:r>
            <a:r>
              <a:rPr lang="en-US" dirty="0" smtClean="0"/>
              <a:t>conditions.</a:t>
            </a:r>
          </a:p>
          <a:p>
            <a:pPr marL="457200" lvl="1" indent="0">
              <a:buNone/>
            </a:pPr>
            <a:r>
              <a:rPr lang="en-US" dirty="0" smtClean="0"/>
              <a:t>J04.0</a:t>
            </a:r>
            <a:r>
              <a:rPr lang="en-US" dirty="0"/>
              <a:t>, Acute laryngitis has an Excludes2 of chronic laryngitis (J37.0)</a:t>
            </a:r>
          </a:p>
        </p:txBody>
      </p:sp>
    </p:spTree>
    <p:extLst>
      <p:ext uri="{BB962C8B-B14F-4D97-AF65-F5344CB8AC3E}">
        <p14:creationId xmlns:p14="http://schemas.microsoft.com/office/powerpoint/2010/main" val="357702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ICD-10 CM Conventions and Guidelines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6374"/>
            <a:ext cx="8596668" cy="3880773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/>
              <a:t>I</a:t>
            </a:r>
            <a:r>
              <a:rPr lang="en-US" dirty="0" smtClean="0"/>
              <a:t>. Conventions</a:t>
            </a:r>
            <a:r>
              <a:rPr lang="en-US" dirty="0"/>
              <a:t>, </a:t>
            </a:r>
            <a:r>
              <a:rPr lang="en-US" dirty="0" smtClean="0"/>
              <a:t>general </a:t>
            </a:r>
            <a:r>
              <a:rPr lang="en-US" dirty="0"/>
              <a:t>coding guidelines and </a:t>
            </a:r>
            <a:r>
              <a:rPr lang="en-US" dirty="0" smtClean="0"/>
              <a:t>chapter </a:t>
            </a:r>
            <a:r>
              <a:rPr lang="en-US" dirty="0"/>
              <a:t>specific guidelines</a:t>
            </a:r>
          </a:p>
          <a:p>
            <a:r>
              <a:rPr lang="en-US" dirty="0" smtClean="0"/>
              <a:t>Section II. Selection of Principal Diagnosis</a:t>
            </a:r>
          </a:p>
          <a:p>
            <a:r>
              <a:rPr lang="en-US" dirty="0" smtClean="0"/>
              <a:t>Section III. Reporting Additional Diagnosis</a:t>
            </a:r>
          </a:p>
          <a:p>
            <a:r>
              <a:rPr lang="en-US" dirty="0" smtClean="0"/>
              <a:t>Section IV. Diagnostic Coding and Reporting Guidelines for Outpatient Services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7334" y="1481049"/>
            <a:ext cx="7948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http://www.cdc.gov/nchs/data/icd/ICD10cmguidelines_2015%209_26_2014.pdf</a:t>
            </a:r>
          </a:p>
        </p:txBody>
      </p:sp>
    </p:spTree>
    <p:extLst>
      <p:ext uri="{BB962C8B-B14F-4D97-AF65-F5344CB8AC3E}">
        <p14:creationId xmlns:p14="http://schemas.microsoft.com/office/powerpoint/2010/main" val="4667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/>
              <a:t>Chapter 2: Neoplasms (C00-D49)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463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</TotalTime>
  <Words>1053</Words>
  <Application>Microsoft Office PowerPoint</Application>
  <PresentationFormat>Custom</PresentationFormat>
  <Paragraphs>155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Facet</vt:lpstr>
      <vt:lpstr>ICD-10 CM Overview with Concentration on Neoplasms and Fracture</vt:lpstr>
      <vt:lpstr>  Only 136 days left before ICD-10 CM  Are you ready? </vt:lpstr>
      <vt:lpstr>ICD-10 CM Resources</vt:lpstr>
      <vt:lpstr>Changes from ICD-9 CM</vt:lpstr>
      <vt:lpstr>New Features in ICD-10-CM</vt:lpstr>
      <vt:lpstr>PowerPoint Presentation</vt:lpstr>
      <vt:lpstr>PowerPoint Presentation</vt:lpstr>
      <vt:lpstr>ICD-10 CM Conventions and Guidelines </vt:lpstr>
      <vt:lpstr>Chapter 2: Neoplasms (C00-D49)</vt:lpstr>
      <vt:lpstr>Changes from ICD-9 CM</vt:lpstr>
      <vt:lpstr>Guidelines</vt:lpstr>
      <vt:lpstr>PowerPoint Presentation</vt:lpstr>
      <vt:lpstr>PowerPoint Presentation</vt:lpstr>
      <vt:lpstr>Case 1</vt:lpstr>
      <vt:lpstr>PowerPoint Presentation</vt:lpstr>
      <vt:lpstr>PowerPoint Presentation</vt:lpstr>
      <vt:lpstr>PowerPoint Presentation</vt:lpstr>
      <vt:lpstr>Answer</vt:lpstr>
      <vt:lpstr>Case 2</vt:lpstr>
      <vt:lpstr>PowerPoint Presentation</vt:lpstr>
      <vt:lpstr>PowerPoint Presentation</vt:lpstr>
      <vt:lpstr>PowerPoint Presentation</vt:lpstr>
      <vt:lpstr>Answer</vt:lpstr>
      <vt:lpstr> Fractures in Chapter 19: Injury, poisoning and certain other consequences of external causes (S00-T88)</vt:lpstr>
      <vt:lpstr>Changes from ICD-9 CM related to fractures</vt:lpstr>
      <vt:lpstr>Guidelines</vt:lpstr>
      <vt:lpstr>Case 1</vt:lpstr>
      <vt:lpstr>PowerPoint Presentation</vt:lpstr>
      <vt:lpstr>PowerPoint Presentation</vt:lpstr>
      <vt:lpstr>Answer</vt:lpstr>
      <vt:lpstr>Case 2</vt:lpstr>
      <vt:lpstr>PowerPoint Presentation</vt:lpstr>
      <vt:lpstr>PowerPoint Presentation</vt:lpstr>
      <vt:lpstr>Answer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ICD-10 CM Neoplasms and Fracture</dc:title>
  <dc:creator>Elizabeth Kollai</dc:creator>
  <cp:lastModifiedBy>Dube, Dawn</cp:lastModifiedBy>
  <cp:revision>38</cp:revision>
  <dcterms:created xsi:type="dcterms:W3CDTF">2015-05-07T22:30:49Z</dcterms:created>
  <dcterms:modified xsi:type="dcterms:W3CDTF">2015-05-14T12:36:40Z</dcterms:modified>
</cp:coreProperties>
</file>