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7" d="100"/>
          <a:sy n="117" d="100"/>
        </p:scale>
        <p:origin x="-147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CE8CEF-D65F-4AA0-B0DE-50EF4166F882}" type="datetimeFigureOut">
              <a:rPr lang="en-US" smtClean="0"/>
              <a:t>5/23/2013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43929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CE8CEF-D65F-4AA0-B0DE-50EF4166F882}" type="datetimeFigureOut">
              <a:rPr lang="en-US" smtClean="0"/>
              <a:t>5/23/2013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657182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CE8CEF-D65F-4AA0-B0DE-50EF4166F882}" type="datetimeFigureOut">
              <a:rPr lang="en-US" smtClean="0"/>
              <a:t>5/23/2013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127555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CE8CEF-D65F-4AA0-B0DE-50EF4166F882}" type="datetimeFigureOut">
              <a:rPr lang="en-US" smtClean="0"/>
              <a:t>5/23/2013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3899400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CE8CEF-D65F-4AA0-B0DE-50EF4166F882}" type="datetimeFigureOut">
              <a:rPr lang="en-US" smtClean="0"/>
              <a:t>5/23/2013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407827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CE8CEF-D65F-4AA0-B0DE-50EF4166F882}" type="datetimeFigureOut">
              <a:rPr lang="en-US" smtClean="0"/>
              <a:t>5/23/2013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2232157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CE8CEF-D65F-4AA0-B0DE-50EF4166F882}" type="datetimeFigureOut">
              <a:rPr lang="en-US" smtClean="0"/>
              <a:t>5/23/2013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1596625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CE8CEF-D65F-4AA0-B0DE-50EF4166F882}" type="datetimeFigureOut">
              <a:rPr lang="en-US" smtClean="0"/>
              <a:t>5/23/2013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158026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CE8CEF-D65F-4AA0-B0DE-50EF4166F882}" type="datetimeFigureOut">
              <a:rPr lang="en-US" smtClean="0"/>
              <a:t>5/23/2013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3069995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CE8CEF-D65F-4AA0-B0DE-50EF4166F882}" type="datetimeFigureOut">
              <a:rPr lang="en-US" smtClean="0"/>
              <a:t>5/23/2013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2769273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CE8CEF-D65F-4AA0-B0DE-50EF4166F882}" type="datetimeFigureOut">
              <a:rPr lang="en-US" smtClean="0"/>
              <a:t>5/23/2013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4CBDE1-8B25-4506-8D0A-0BDFB33114CD}" type="slidenum">
              <a:rPr lang="en-US" smtClean="0"/>
              <a:t>‹#›</a:t>
            </a:fld>
            <a:endParaRPr lang="en-US"/>
          </a:p>
        </p:txBody>
      </p:sp>
    </p:spTree>
    <p:extLst>
      <p:ext uri="{BB962C8B-B14F-4D97-AF65-F5344CB8AC3E}">
        <p14:creationId xmlns:p14="http://schemas.microsoft.com/office/powerpoint/2010/main" val="430566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CE8CEF-D65F-4AA0-B0DE-50EF4166F882}" type="datetimeFigureOut">
              <a:rPr lang="en-US" smtClean="0"/>
              <a:t>5/23/2013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CBDE1-8B25-4506-8D0A-0BDFB33114CD}" type="slidenum">
              <a:rPr lang="en-US" smtClean="0"/>
              <a:t>‹#›</a:t>
            </a:fld>
            <a:endParaRPr lang="en-US"/>
          </a:p>
        </p:txBody>
      </p:sp>
    </p:spTree>
    <p:extLst>
      <p:ext uri="{BB962C8B-B14F-4D97-AF65-F5344CB8AC3E}">
        <p14:creationId xmlns:p14="http://schemas.microsoft.com/office/powerpoint/2010/main" val="398960080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jstrafford@cbizmmp.co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Scribes</a:t>
            </a:r>
            <a:endParaRPr lang="en-US" dirty="0"/>
          </a:p>
        </p:txBody>
      </p:sp>
      <p:sp>
        <p:nvSpPr>
          <p:cNvPr id="3" name="Subtitle 2"/>
          <p:cNvSpPr>
            <a:spLocks noGrp="1"/>
          </p:cNvSpPr>
          <p:nvPr>
            <p:ph type="subTitle" idx="1"/>
          </p:nvPr>
        </p:nvSpPr>
        <p:spPr/>
        <p:txBody>
          <a:bodyPr/>
          <a:lstStyle/>
          <a:p>
            <a:r>
              <a:rPr lang="en-US" dirty="0" smtClean="0"/>
              <a:t>A Very </a:t>
            </a:r>
            <a:r>
              <a:rPr lang="en-US" dirty="0"/>
              <a:t>A</a:t>
            </a:r>
            <a:r>
              <a:rPr lang="en-US" dirty="0" smtClean="0"/>
              <a:t>ncient</a:t>
            </a:r>
          </a:p>
          <a:p>
            <a:r>
              <a:rPr lang="en-US" dirty="0" smtClean="0"/>
              <a:t>And Very </a:t>
            </a:r>
            <a:r>
              <a:rPr lang="en-US" dirty="0"/>
              <a:t>M</a:t>
            </a:r>
            <a:r>
              <a:rPr lang="en-US" dirty="0" smtClean="0"/>
              <a:t>odern</a:t>
            </a:r>
          </a:p>
          <a:p>
            <a:r>
              <a:rPr lang="en-US" dirty="0" smtClean="0"/>
              <a:t>And Booming Field</a:t>
            </a:r>
            <a:endParaRPr lang="en-US" dirty="0"/>
          </a:p>
        </p:txBody>
      </p:sp>
    </p:spTree>
    <p:extLst>
      <p:ext uri="{BB962C8B-B14F-4D97-AF65-F5344CB8AC3E}">
        <p14:creationId xmlns:p14="http://schemas.microsoft.com/office/powerpoint/2010/main" val="3582790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a:t>
            </a:r>
            <a:endParaRPr lang="en-US" dirty="0"/>
          </a:p>
        </p:txBody>
      </p:sp>
      <p:sp>
        <p:nvSpPr>
          <p:cNvPr id="3" name="Content Placeholder 2"/>
          <p:cNvSpPr>
            <a:spLocks noGrp="1"/>
          </p:cNvSpPr>
          <p:nvPr>
            <p:ph idx="1"/>
          </p:nvPr>
        </p:nvSpPr>
        <p:spPr/>
        <p:txBody>
          <a:bodyPr/>
          <a:lstStyle/>
          <a:p>
            <a:r>
              <a:rPr lang="en-US" dirty="0" smtClean="0"/>
              <a:t>That’s right! The implementation of the most advanced ( and government incented) technology in medical records has resulted in a boom in one of the world’s oldest professions!</a:t>
            </a:r>
          </a:p>
          <a:p>
            <a:r>
              <a:rPr lang="en-US" dirty="0" smtClean="0"/>
              <a:t>What’s next The return of 8 tracks and Beta Max? (Probably not)</a:t>
            </a:r>
            <a:endParaRPr lang="en-US" dirty="0"/>
          </a:p>
        </p:txBody>
      </p:sp>
    </p:spTree>
    <p:extLst>
      <p:ext uri="{BB962C8B-B14F-4D97-AF65-F5344CB8AC3E}">
        <p14:creationId xmlns:p14="http://schemas.microsoft.com/office/powerpoint/2010/main" val="1087981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Reasons for Boom</a:t>
            </a:r>
            <a:br>
              <a:rPr lang="en-US" dirty="0" smtClean="0"/>
            </a:br>
            <a:r>
              <a:rPr lang="en-US" dirty="0" smtClean="0"/>
              <a:t>Documentation/Coding</a:t>
            </a:r>
            <a:endParaRPr lang="en-US" dirty="0"/>
          </a:p>
        </p:txBody>
      </p:sp>
      <p:sp>
        <p:nvSpPr>
          <p:cNvPr id="3" name="Content Placeholder 2"/>
          <p:cNvSpPr>
            <a:spLocks noGrp="1"/>
          </p:cNvSpPr>
          <p:nvPr>
            <p:ph idx="1"/>
          </p:nvPr>
        </p:nvSpPr>
        <p:spPr/>
        <p:txBody>
          <a:bodyPr/>
          <a:lstStyle/>
          <a:p>
            <a:r>
              <a:rPr lang="en-US" dirty="0" smtClean="0"/>
              <a:t>Documentation guideline Requirement's for History/Physical/ Medical Decision Making Documentation</a:t>
            </a:r>
          </a:p>
          <a:p>
            <a:r>
              <a:rPr lang="en-US" dirty="0" smtClean="0"/>
              <a:t>Proper Documentation of Procedures</a:t>
            </a:r>
          </a:p>
          <a:p>
            <a:r>
              <a:rPr lang="en-US" dirty="0" smtClean="0"/>
              <a:t>Complete Medical Record Guidelines (Signatures, Attestations, diagnoses </a:t>
            </a:r>
            <a:r>
              <a:rPr lang="en-US" dirty="0" err="1" smtClean="0"/>
              <a:t>etc</a:t>
            </a:r>
            <a:r>
              <a:rPr lang="en-US" dirty="0" smtClean="0"/>
              <a:t>)</a:t>
            </a:r>
          </a:p>
          <a:p>
            <a:r>
              <a:rPr lang="en-US" dirty="0" smtClean="0"/>
              <a:t>Increased government/</a:t>
            </a:r>
            <a:r>
              <a:rPr lang="en-US" dirty="0" err="1" smtClean="0"/>
              <a:t>payor</a:t>
            </a:r>
            <a:r>
              <a:rPr lang="en-US" dirty="0" smtClean="0"/>
              <a:t> scrutiny (RACS, CMS, OIG etc., etc.)</a:t>
            </a:r>
          </a:p>
          <a:p>
            <a:endParaRPr lang="en-US" dirty="0"/>
          </a:p>
        </p:txBody>
      </p:sp>
    </p:spTree>
    <p:extLst>
      <p:ext uri="{BB962C8B-B14F-4D97-AF65-F5344CB8AC3E}">
        <p14:creationId xmlns:p14="http://schemas.microsoft.com/office/powerpoint/2010/main" val="2087824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Reasons for Boom</a:t>
            </a:r>
            <a:br>
              <a:rPr lang="en-US" dirty="0" smtClean="0"/>
            </a:br>
            <a:r>
              <a:rPr lang="en-US" dirty="0" smtClean="0"/>
              <a:t>Practice Management</a:t>
            </a:r>
            <a:endParaRPr lang="en-US" dirty="0"/>
          </a:p>
        </p:txBody>
      </p:sp>
      <p:sp>
        <p:nvSpPr>
          <p:cNvPr id="3" name="Content Placeholder 2"/>
          <p:cNvSpPr>
            <a:spLocks noGrp="1"/>
          </p:cNvSpPr>
          <p:nvPr>
            <p:ph idx="1"/>
          </p:nvPr>
        </p:nvSpPr>
        <p:spPr/>
        <p:txBody>
          <a:bodyPr/>
          <a:lstStyle/>
          <a:p>
            <a:r>
              <a:rPr lang="en-US" dirty="0" smtClean="0"/>
              <a:t>Need to increase provider clinical time vs. administrative time</a:t>
            </a:r>
          </a:p>
          <a:p>
            <a:r>
              <a:rPr lang="en-US" dirty="0" smtClean="0"/>
              <a:t>Need to improve practice efficiency</a:t>
            </a:r>
          </a:p>
          <a:p>
            <a:r>
              <a:rPr lang="en-US" dirty="0" smtClean="0"/>
              <a:t>Improved patient throughput</a:t>
            </a:r>
          </a:p>
          <a:p>
            <a:r>
              <a:rPr lang="en-US" dirty="0" smtClean="0"/>
              <a:t>Decreased overcrowding</a:t>
            </a:r>
          </a:p>
          <a:p>
            <a:r>
              <a:rPr lang="en-US" dirty="0" smtClean="0"/>
              <a:t>Improved patient experience</a:t>
            </a:r>
          </a:p>
          <a:p>
            <a:r>
              <a:rPr lang="en-US" dirty="0" smtClean="0"/>
              <a:t>Improved provider work quality</a:t>
            </a:r>
            <a:endParaRPr lang="en-US" dirty="0"/>
          </a:p>
        </p:txBody>
      </p:sp>
    </p:spTree>
    <p:extLst>
      <p:ext uri="{BB962C8B-B14F-4D97-AF65-F5344CB8AC3E}">
        <p14:creationId xmlns:p14="http://schemas.microsoft.com/office/powerpoint/2010/main" val="2817981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Industry Quotes</a:t>
            </a:r>
            <a:endParaRPr lang="en-US" dirty="0"/>
          </a:p>
        </p:txBody>
      </p:sp>
      <p:sp>
        <p:nvSpPr>
          <p:cNvPr id="3" name="Content Placeholder 2"/>
          <p:cNvSpPr>
            <a:spLocks noGrp="1"/>
          </p:cNvSpPr>
          <p:nvPr>
            <p:ph idx="1"/>
          </p:nvPr>
        </p:nvSpPr>
        <p:spPr/>
        <p:txBody>
          <a:bodyPr/>
          <a:lstStyle/>
          <a:p>
            <a:r>
              <a:rPr lang="en-US" dirty="0" smtClean="0"/>
              <a:t>“A recent article from the Society of Emergency Medicine demonstrated that the addition of a Scribe results in an additional 24 RVUs during a ten hour shift’ Luis Moreno MD</a:t>
            </a:r>
          </a:p>
          <a:p>
            <a:r>
              <a:rPr lang="en-US" dirty="0" smtClean="0"/>
              <a:t>“Every minute spent on documentation and not seeing patient’s costs a practice $18” Rick </a:t>
            </a:r>
            <a:r>
              <a:rPr lang="en-US" dirty="0" err="1" smtClean="0"/>
              <a:t>Bukata</a:t>
            </a:r>
            <a:r>
              <a:rPr lang="en-US" dirty="0" smtClean="0"/>
              <a:t> MD in an article for The Annals of Emergency Medicine</a:t>
            </a:r>
            <a:endParaRPr lang="en-US" dirty="0"/>
          </a:p>
        </p:txBody>
      </p:sp>
    </p:spTree>
    <p:extLst>
      <p:ext uri="{BB962C8B-B14F-4D97-AF65-F5344CB8AC3E}">
        <p14:creationId xmlns:p14="http://schemas.microsoft.com/office/powerpoint/2010/main" val="2120516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Client of My Company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“Our providers have the time and capacity to see significantly more patients since we established our Scribe Service. Although difficult to measure, the Scribes have had an immense impact on the constant interruptions and stresses that go with a busy ED.” Richard Schwab MD, Director of Emergency Medicine, Holy Name Hospital, Teaneck, New Jersey</a:t>
            </a:r>
          </a:p>
          <a:p>
            <a:r>
              <a:rPr lang="en-US" dirty="0" smtClean="0"/>
              <a:t>Dr. Schwab established his own Scribe Service several years ago after the implementation of an EMR.</a:t>
            </a:r>
            <a:endParaRPr lang="en-US" dirty="0"/>
          </a:p>
        </p:txBody>
      </p:sp>
    </p:spTree>
    <p:extLst>
      <p:ext uri="{BB962C8B-B14F-4D97-AF65-F5344CB8AC3E}">
        <p14:creationId xmlns:p14="http://schemas.microsoft.com/office/powerpoint/2010/main" val="1306036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What Scribes Do</a:t>
            </a:r>
            <a:br>
              <a:rPr lang="en-US" smtClean="0"/>
            </a:br>
            <a:r>
              <a:rPr lang="en-US" smtClean="0"/>
              <a:t>Basics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Shadow providers and record chart elements that result in History/Physical/MDM elements</a:t>
            </a:r>
          </a:p>
          <a:p>
            <a:r>
              <a:rPr lang="en-US" dirty="0" smtClean="0"/>
              <a:t>Document labs ordered, diagnostics, consults with other providers, procedures. In other words all important MDM elements for coders</a:t>
            </a:r>
          </a:p>
          <a:p>
            <a:r>
              <a:rPr lang="en-US" dirty="0" smtClean="0"/>
              <a:t>Follow up with providers on chart completion</a:t>
            </a:r>
          </a:p>
          <a:p>
            <a:r>
              <a:rPr lang="en-US" dirty="0" smtClean="0"/>
              <a:t>Scribes strictly record from physician instruction. Like coders cannot interpret or assume something was done</a:t>
            </a:r>
          </a:p>
          <a:p>
            <a:r>
              <a:rPr lang="en-US" dirty="0" smtClean="0"/>
              <a:t>Scribed charts must include documentation that charts was scribed, scribe authentication, and physician attestation</a:t>
            </a:r>
            <a:endParaRPr lang="en-US" dirty="0"/>
          </a:p>
        </p:txBody>
      </p:sp>
    </p:spTree>
    <p:extLst>
      <p:ext uri="{BB962C8B-B14F-4D97-AF65-F5344CB8AC3E}">
        <p14:creationId xmlns:p14="http://schemas.microsoft.com/office/powerpoint/2010/main" val="1456833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Scribes Do</a:t>
            </a:r>
            <a:br>
              <a:rPr lang="en-US" dirty="0" smtClean="0"/>
            </a:br>
            <a:r>
              <a:rPr lang="en-US" dirty="0" smtClean="0"/>
              <a:t>Increased role in practice</a:t>
            </a:r>
            <a:endParaRPr lang="en-US" dirty="0"/>
          </a:p>
        </p:txBody>
      </p:sp>
      <p:sp>
        <p:nvSpPr>
          <p:cNvPr id="3" name="Content Placeholder 2"/>
          <p:cNvSpPr>
            <a:spLocks noGrp="1"/>
          </p:cNvSpPr>
          <p:nvPr>
            <p:ph idx="1"/>
          </p:nvPr>
        </p:nvSpPr>
        <p:spPr/>
        <p:txBody>
          <a:bodyPr/>
          <a:lstStyle/>
          <a:p>
            <a:r>
              <a:rPr lang="en-US" dirty="0" smtClean="0"/>
              <a:t>Take Elements of history such Family/Social/PMH</a:t>
            </a:r>
          </a:p>
          <a:p>
            <a:r>
              <a:rPr lang="en-US" dirty="0" smtClean="0"/>
              <a:t>Track down test results etc.</a:t>
            </a:r>
          </a:p>
          <a:p>
            <a:r>
              <a:rPr lang="en-US" dirty="0" smtClean="0"/>
              <a:t>Generally assist providers</a:t>
            </a:r>
            <a:endParaRPr lang="en-US" dirty="0"/>
          </a:p>
        </p:txBody>
      </p:sp>
    </p:spTree>
    <p:extLst>
      <p:ext uri="{BB962C8B-B14F-4D97-AF65-F5344CB8AC3E}">
        <p14:creationId xmlns:p14="http://schemas.microsoft.com/office/powerpoint/2010/main" val="3577809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Scribe Work Setting</a:t>
            </a:r>
            <a:endParaRPr lang="en-US" dirty="0"/>
          </a:p>
        </p:txBody>
      </p:sp>
      <p:sp>
        <p:nvSpPr>
          <p:cNvPr id="3" name="Content Placeholder 2"/>
          <p:cNvSpPr>
            <a:spLocks noGrp="1"/>
          </p:cNvSpPr>
          <p:nvPr>
            <p:ph idx="1"/>
          </p:nvPr>
        </p:nvSpPr>
        <p:spPr/>
        <p:txBody>
          <a:bodyPr/>
          <a:lstStyle/>
          <a:p>
            <a:r>
              <a:rPr lang="en-US" dirty="0" smtClean="0"/>
              <a:t>If an Emergency Department Fast Moving</a:t>
            </a:r>
          </a:p>
          <a:p>
            <a:r>
              <a:rPr lang="en-US" dirty="0" smtClean="0"/>
              <a:t>On feet for several hours</a:t>
            </a:r>
          </a:p>
          <a:p>
            <a:r>
              <a:rPr lang="en-US" dirty="0" smtClean="0"/>
              <a:t>Ability to Do input to EMRs</a:t>
            </a:r>
          </a:p>
          <a:p>
            <a:r>
              <a:rPr lang="en-US" dirty="0" smtClean="0"/>
              <a:t>Not for squeamish at site of blood and other bodily fluids</a:t>
            </a:r>
          </a:p>
          <a:p>
            <a:endParaRPr lang="en-US" dirty="0"/>
          </a:p>
        </p:txBody>
      </p:sp>
    </p:spTree>
    <p:extLst>
      <p:ext uri="{BB962C8B-B14F-4D97-AF65-F5344CB8AC3E}">
        <p14:creationId xmlns:p14="http://schemas.microsoft.com/office/powerpoint/2010/main" val="2282973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Scribe Training</a:t>
            </a:r>
            <a:endParaRPr lang="en-US" dirty="0"/>
          </a:p>
        </p:txBody>
      </p:sp>
      <p:sp>
        <p:nvSpPr>
          <p:cNvPr id="3" name="Content Placeholder 2"/>
          <p:cNvSpPr>
            <a:spLocks noGrp="1"/>
          </p:cNvSpPr>
          <p:nvPr>
            <p:ph idx="1"/>
          </p:nvPr>
        </p:nvSpPr>
        <p:spPr/>
        <p:txBody>
          <a:bodyPr/>
          <a:lstStyle/>
          <a:p>
            <a:r>
              <a:rPr lang="en-US" dirty="0" smtClean="0"/>
              <a:t>Anatomy</a:t>
            </a:r>
          </a:p>
          <a:p>
            <a:r>
              <a:rPr lang="en-US" dirty="0" smtClean="0"/>
              <a:t>Medical Terminology</a:t>
            </a:r>
          </a:p>
          <a:p>
            <a:r>
              <a:rPr lang="en-US" dirty="0" smtClean="0"/>
              <a:t>Medical Record Documentation</a:t>
            </a:r>
          </a:p>
          <a:p>
            <a:r>
              <a:rPr lang="en-US" dirty="0" smtClean="0"/>
              <a:t>Sound Familiar?</a:t>
            </a:r>
          </a:p>
          <a:p>
            <a:r>
              <a:rPr lang="en-US" dirty="0" smtClean="0"/>
              <a:t>But typically not much coding training</a:t>
            </a:r>
          </a:p>
          <a:p>
            <a:r>
              <a:rPr lang="en-US" dirty="0" smtClean="0"/>
              <a:t>Should be more of that….</a:t>
            </a:r>
            <a:endParaRPr lang="en-US" dirty="0"/>
          </a:p>
        </p:txBody>
      </p:sp>
    </p:spTree>
    <p:extLst>
      <p:ext uri="{BB962C8B-B14F-4D97-AF65-F5344CB8AC3E}">
        <p14:creationId xmlns:p14="http://schemas.microsoft.com/office/powerpoint/2010/main" val="24909265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Scribe Background</a:t>
            </a:r>
            <a:br>
              <a:rPr lang="en-US" dirty="0" smtClean="0"/>
            </a:br>
            <a:endParaRPr lang="en-US" dirty="0"/>
          </a:p>
        </p:txBody>
      </p:sp>
      <p:sp>
        <p:nvSpPr>
          <p:cNvPr id="3" name="Content Placeholder 2"/>
          <p:cNvSpPr>
            <a:spLocks noGrp="1"/>
          </p:cNvSpPr>
          <p:nvPr>
            <p:ph idx="1"/>
          </p:nvPr>
        </p:nvSpPr>
        <p:spPr/>
        <p:txBody>
          <a:bodyPr/>
          <a:lstStyle/>
          <a:p>
            <a:r>
              <a:rPr lang="en-US" dirty="0" smtClean="0"/>
              <a:t>Many Scribes are medical students</a:t>
            </a:r>
          </a:p>
          <a:p>
            <a:r>
              <a:rPr lang="en-US" dirty="0" smtClean="0"/>
              <a:t>Also </a:t>
            </a:r>
            <a:r>
              <a:rPr lang="en-US" dirty="0" err="1" smtClean="0"/>
              <a:t>EMTs,Mid</a:t>
            </a:r>
            <a:r>
              <a:rPr lang="en-US" dirty="0" smtClean="0"/>
              <a:t>- Level students, nurse students</a:t>
            </a:r>
          </a:p>
          <a:p>
            <a:r>
              <a:rPr lang="en-US" dirty="0" smtClean="0"/>
              <a:t>Occasionally coding or medical records background</a:t>
            </a:r>
          </a:p>
          <a:p>
            <a:pPr marL="0" indent="0">
              <a:buNone/>
            </a:pPr>
            <a:endParaRPr lang="en-US" dirty="0"/>
          </a:p>
        </p:txBody>
      </p:sp>
    </p:spTree>
    <p:extLst>
      <p:ext uri="{BB962C8B-B14F-4D97-AF65-F5344CB8AC3E}">
        <p14:creationId xmlns:p14="http://schemas.microsoft.com/office/powerpoint/2010/main" val="3046306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Scribes in Ancient Times</a:t>
            </a:r>
            <a:endParaRPr lang="en-US" dirty="0"/>
          </a:p>
        </p:txBody>
      </p:sp>
      <p:sp>
        <p:nvSpPr>
          <p:cNvPr id="3" name="Content Placeholder 2"/>
          <p:cNvSpPr>
            <a:spLocks noGrp="1"/>
          </p:cNvSpPr>
          <p:nvPr>
            <p:ph idx="1"/>
          </p:nvPr>
        </p:nvSpPr>
        <p:spPr/>
        <p:txBody>
          <a:bodyPr/>
          <a:lstStyle/>
          <a:p>
            <a:r>
              <a:rPr lang="en-US" dirty="0" smtClean="0"/>
              <a:t>Profession over 5000 years old</a:t>
            </a:r>
          </a:p>
          <a:p>
            <a:r>
              <a:rPr lang="en-US" dirty="0" smtClean="0"/>
              <a:t>First appeared in ancient Egypt and Persia as record keepers who recorded deeds, royal proclamations, laws etc.</a:t>
            </a:r>
          </a:p>
          <a:p>
            <a:r>
              <a:rPr lang="en-US" dirty="0" smtClean="0"/>
              <a:t>Became so prominent that Scribes were exempt from paying taxes in ancient Persia (no longer a perk)</a:t>
            </a:r>
            <a:endParaRPr lang="en-US" dirty="0"/>
          </a:p>
        </p:txBody>
      </p:sp>
    </p:spTree>
    <p:extLst>
      <p:ext uri="{BB962C8B-B14F-4D97-AF65-F5344CB8AC3E}">
        <p14:creationId xmlns:p14="http://schemas.microsoft.com/office/powerpoint/2010/main" val="11894616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Scribing as a Profession for a Coding Background or Training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Is there a better way to learn coding than to actually be involved in the chart documentation?</a:t>
            </a:r>
          </a:p>
          <a:p>
            <a:r>
              <a:rPr lang="en-US" dirty="0" smtClean="0"/>
              <a:t>However Scribe companies tend to hire medical students </a:t>
            </a:r>
            <a:r>
              <a:rPr lang="en-US" dirty="0" err="1" smtClean="0"/>
              <a:t>etc</a:t>
            </a:r>
            <a:endParaRPr lang="en-US" dirty="0" smtClean="0"/>
          </a:p>
          <a:p>
            <a:r>
              <a:rPr lang="en-US" dirty="0" smtClean="0"/>
              <a:t>Average pay is less than average coding pay</a:t>
            </a:r>
          </a:p>
          <a:p>
            <a:r>
              <a:rPr lang="en-US" dirty="0" smtClean="0"/>
              <a:t>Many Scribe jobs are part time</a:t>
            </a:r>
          </a:p>
          <a:p>
            <a:r>
              <a:rPr lang="en-US" dirty="0" smtClean="0"/>
              <a:t>Scribe companies often don’t have career paths since they expect to turnover students as they graduate medical programs</a:t>
            </a:r>
            <a:endParaRPr lang="en-US" dirty="0"/>
          </a:p>
        </p:txBody>
      </p:sp>
    </p:spTree>
    <p:extLst>
      <p:ext uri="{BB962C8B-B14F-4D97-AF65-F5344CB8AC3E}">
        <p14:creationId xmlns:p14="http://schemas.microsoft.com/office/powerpoint/2010/main" val="565522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Scribing is a boom field</a:t>
            </a:r>
          </a:p>
          <a:p>
            <a:r>
              <a:rPr lang="en-US" dirty="0" smtClean="0"/>
              <a:t>Offers entry level employment in a challenged economy</a:t>
            </a:r>
          </a:p>
          <a:p>
            <a:r>
              <a:rPr lang="en-US" dirty="0" smtClean="0"/>
              <a:t>Cannot be off shored (but it’s been tried)</a:t>
            </a:r>
          </a:p>
          <a:p>
            <a:r>
              <a:rPr lang="en-US" dirty="0" smtClean="0"/>
              <a:t>An ideal job for recently trained or certified coder who needs experience to get a coding job</a:t>
            </a:r>
          </a:p>
          <a:p>
            <a:r>
              <a:rPr lang="en-US" dirty="0" smtClean="0"/>
              <a:t>Scribe companies need to recognize coding training is as appropriate for Scribing as being a medical student</a:t>
            </a:r>
            <a:endParaRPr lang="en-US" dirty="0"/>
          </a:p>
        </p:txBody>
      </p:sp>
    </p:spTree>
    <p:extLst>
      <p:ext uri="{BB962C8B-B14F-4D97-AF65-F5344CB8AC3E}">
        <p14:creationId xmlns:p14="http://schemas.microsoft.com/office/powerpoint/2010/main" val="3371439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of Scribing</a:t>
            </a:r>
            <a:endParaRPr lang="en-US" dirty="0"/>
          </a:p>
        </p:txBody>
      </p:sp>
      <p:sp>
        <p:nvSpPr>
          <p:cNvPr id="3" name="Content Placeholder 2"/>
          <p:cNvSpPr>
            <a:spLocks noGrp="1"/>
          </p:cNvSpPr>
          <p:nvPr>
            <p:ph idx="1"/>
          </p:nvPr>
        </p:nvSpPr>
        <p:spPr/>
        <p:txBody>
          <a:bodyPr/>
          <a:lstStyle/>
          <a:p>
            <a:r>
              <a:rPr lang="en-US" dirty="0" smtClean="0"/>
              <a:t>EMRs and EHRs  are becoming more user friendly</a:t>
            </a:r>
          </a:p>
          <a:p>
            <a:r>
              <a:rPr lang="en-US" dirty="0" smtClean="0"/>
              <a:t>Provider resistance is decreasing</a:t>
            </a:r>
          </a:p>
          <a:p>
            <a:r>
              <a:rPr lang="en-US" dirty="0" smtClean="0"/>
              <a:t>Scribing could become a challenged field in 5-10 years</a:t>
            </a:r>
          </a:p>
          <a:p>
            <a:r>
              <a:rPr lang="en-US" dirty="0" smtClean="0"/>
              <a:t>But it has been around for 5000 and 10 recent boom years so I wouldn’t bet on it going away</a:t>
            </a:r>
            <a:endParaRPr lang="en-US" dirty="0"/>
          </a:p>
        </p:txBody>
      </p:sp>
    </p:spTree>
    <p:extLst>
      <p:ext uri="{BB962C8B-B14F-4D97-AF65-F5344CB8AC3E}">
        <p14:creationId xmlns:p14="http://schemas.microsoft.com/office/powerpoint/2010/main" val="6265816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Scribe Impact</a:t>
            </a:r>
            <a:endParaRPr lang="en-US" dirty="0"/>
          </a:p>
        </p:txBody>
      </p:sp>
      <p:sp>
        <p:nvSpPr>
          <p:cNvPr id="3" name="Content Placeholder 2"/>
          <p:cNvSpPr>
            <a:spLocks noGrp="1"/>
          </p:cNvSpPr>
          <p:nvPr>
            <p:ph idx="1"/>
          </p:nvPr>
        </p:nvSpPr>
        <p:spPr/>
        <p:txBody>
          <a:bodyPr/>
          <a:lstStyle/>
          <a:p>
            <a:r>
              <a:rPr lang="en-US" dirty="0" smtClean="0"/>
              <a:t>Decreased Chart Deficiencies</a:t>
            </a:r>
          </a:p>
          <a:p>
            <a:r>
              <a:rPr lang="en-US" dirty="0" smtClean="0"/>
              <a:t>Decreased Incomplete/Sent Back Charts</a:t>
            </a:r>
          </a:p>
          <a:p>
            <a:r>
              <a:rPr lang="en-US" dirty="0" smtClean="0"/>
              <a:t>Increase in RVUs per visit/hour/shift</a:t>
            </a:r>
          </a:p>
          <a:p>
            <a:r>
              <a:rPr lang="en-US" dirty="0" smtClean="0"/>
              <a:t>More clinical time resulting in improved patient flow</a:t>
            </a:r>
          </a:p>
          <a:p>
            <a:r>
              <a:rPr lang="en-US" dirty="0" smtClean="0"/>
              <a:t>Patient satisfaction</a:t>
            </a:r>
          </a:p>
          <a:p>
            <a:r>
              <a:rPr lang="en-US" dirty="0" smtClean="0"/>
              <a:t>Provider Satisfaction</a:t>
            </a:r>
            <a:endParaRPr lang="en-US" dirty="0"/>
          </a:p>
        </p:txBody>
      </p:sp>
    </p:spTree>
    <p:extLst>
      <p:ext uri="{BB962C8B-B14F-4D97-AF65-F5344CB8AC3E}">
        <p14:creationId xmlns:p14="http://schemas.microsoft.com/office/powerpoint/2010/main" val="618566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are Scribes</a:t>
            </a:r>
            <a:endParaRPr lang="en-US" dirty="0"/>
          </a:p>
        </p:txBody>
      </p:sp>
      <p:sp>
        <p:nvSpPr>
          <p:cNvPr id="3" name="Content Placeholder 2"/>
          <p:cNvSpPr>
            <a:spLocks noGrp="1"/>
          </p:cNvSpPr>
          <p:nvPr>
            <p:ph idx="1"/>
          </p:nvPr>
        </p:nvSpPr>
        <p:spPr/>
        <p:txBody>
          <a:bodyPr/>
          <a:lstStyle/>
          <a:p>
            <a:r>
              <a:rPr lang="en-US" dirty="0" smtClean="0"/>
              <a:t>Mostly Emergency Medicine</a:t>
            </a:r>
          </a:p>
          <a:p>
            <a:r>
              <a:rPr lang="en-US" dirty="0" smtClean="0"/>
              <a:t>Also in other E&amp;M Specialties</a:t>
            </a:r>
          </a:p>
          <a:p>
            <a:r>
              <a:rPr lang="en-US" dirty="0" smtClean="0"/>
              <a:t>Other specialties?</a:t>
            </a:r>
            <a:endParaRPr lang="en-US" dirty="0"/>
          </a:p>
        </p:txBody>
      </p:sp>
    </p:spTree>
    <p:extLst>
      <p:ext uri="{BB962C8B-B14F-4D97-AF65-F5344CB8AC3E}">
        <p14:creationId xmlns:p14="http://schemas.microsoft.com/office/powerpoint/2010/main" val="1862803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Jim Strafford CEDC MCS-P</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Senior Manager Client Services</a:t>
            </a:r>
          </a:p>
          <a:p>
            <a:r>
              <a:rPr lang="en-US" dirty="0" err="1" smtClean="0"/>
              <a:t>Cbiz</a:t>
            </a:r>
            <a:r>
              <a:rPr lang="en-US" dirty="0" smtClean="0"/>
              <a:t>/MMP</a:t>
            </a:r>
          </a:p>
          <a:p>
            <a:r>
              <a:rPr lang="en-US" dirty="0" smtClean="0"/>
              <a:t>1-800-777-2455  Ext 6287</a:t>
            </a:r>
          </a:p>
          <a:p>
            <a:r>
              <a:rPr lang="en-US" dirty="0" smtClean="0">
                <a:hlinkClick r:id="rId2"/>
              </a:rPr>
              <a:t>jstrafford@cbizmmp.com</a:t>
            </a:r>
            <a:endParaRPr lang="en-US" dirty="0" smtClean="0"/>
          </a:p>
          <a:p>
            <a:endParaRPr lang="en-US" dirty="0"/>
          </a:p>
        </p:txBody>
      </p:sp>
    </p:spTree>
    <p:extLst>
      <p:ext uri="{BB962C8B-B14F-4D97-AF65-F5344CB8AC3E}">
        <p14:creationId xmlns:p14="http://schemas.microsoft.com/office/powerpoint/2010/main" val="7744323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58342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Scribes in Scripture</a:t>
            </a:r>
            <a:endParaRPr lang="en-US" dirty="0"/>
          </a:p>
        </p:txBody>
      </p:sp>
      <p:sp>
        <p:nvSpPr>
          <p:cNvPr id="3" name="Content Placeholder 2"/>
          <p:cNvSpPr>
            <a:spLocks noGrp="1"/>
          </p:cNvSpPr>
          <p:nvPr>
            <p:ph idx="1"/>
          </p:nvPr>
        </p:nvSpPr>
        <p:spPr/>
        <p:txBody>
          <a:bodyPr>
            <a:normAutofit lnSpcReduction="10000"/>
          </a:bodyPr>
          <a:lstStyle/>
          <a:p>
            <a:r>
              <a:rPr lang="en-US" dirty="0" smtClean="0"/>
              <a:t>Jeremiah 8:8 speaks of “The pens of Scribes” (They had pens?)</a:t>
            </a:r>
          </a:p>
          <a:p>
            <a:r>
              <a:rPr lang="en-US" dirty="0" smtClean="0"/>
              <a:t>Ezra 7:6 was called “A ready Scribe of the Law of Moses</a:t>
            </a:r>
          </a:p>
          <a:p>
            <a:r>
              <a:rPr lang="en-US" dirty="0" smtClean="0"/>
              <a:t>By Jesus's time Scribes were such part of the religious establishment that Jesus criticized them many times for getting caught up in petty legal technicalities(Sound like modern Lawyers!)</a:t>
            </a:r>
            <a:endParaRPr lang="en-US" dirty="0"/>
          </a:p>
        </p:txBody>
      </p:sp>
    </p:spTree>
    <p:extLst>
      <p:ext uri="{BB962C8B-B14F-4D97-AF65-F5344CB8AC3E}">
        <p14:creationId xmlns:p14="http://schemas.microsoft.com/office/powerpoint/2010/main" val="632285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Scribes Save Civilization!</a:t>
            </a:r>
            <a:endParaRPr lang="en-US" dirty="0"/>
          </a:p>
        </p:txBody>
      </p:sp>
      <p:sp>
        <p:nvSpPr>
          <p:cNvPr id="3" name="Content Placeholder 2"/>
          <p:cNvSpPr>
            <a:spLocks noGrp="1"/>
          </p:cNvSpPr>
          <p:nvPr>
            <p:ph idx="1"/>
          </p:nvPr>
        </p:nvSpPr>
        <p:spPr/>
        <p:txBody>
          <a:bodyPr/>
          <a:lstStyle/>
          <a:p>
            <a:r>
              <a:rPr lang="en-US" dirty="0" smtClean="0"/>
              <a:t>In the book “How the Irish Saved Civilization", Irish Monk-Scribes are credited with documenting much of the history and literature of ancient civilization that otherwise would have been lost during the Dark Ages.</a:t>
            </a:r>
            <a:endParaRPr lang="en-US" dirty="0"/>
          </a:p>
        </p:txBody>
      </p:sp>
    </p:spTree>
    <p:extLst>
      <p:ext uri="{BB962C8B-B14F-4D97-AF65-F5344CB8AC3E}">
        <p14:creationId xmlns:p14="http://schemas.microsoft.com/office/powerpoint/2010/main" val="2405056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Killed Ancient Scribing</a:t>
            </a:r>
            <a:endParaRPr lang="en-US" dirty="0"/>
          </a:p>
        </p:txBody>
      </p:sp>
      <p:sp>
        <p:nvSpPr>
          <p:cNvPr id="3" name="Content Placeholder 2"/>
          <p:cNvSpPr>
            <a:spLocks noGrp="1"/>
          </p:cNvSpPr>
          <p:nvPr>
            <p:ph idx="1"/>
          </p:nvPr>
        </p:nvSpPr>
        <p:spPr/>
        <p:txBody>
          <a:bodyPr/>
          <a:lstStyle/>
          <a:p>
            <a:pPr marL="0" indent="0">
              <a:buNone/>
            </a:pPr>
            <a:r>
              <a:rPr lang="en-US" dirty="0" smtClean="0"/>
              <a:t>Something called The Printing Press</a:t>
            </a:r>
          </a:p>
        </p:txBody>
      </p:sp>
    </p:spTree>
    <p:extLst>
      <p:ext uri="{BB962C8B-B14F-4D97-AF65-F5344CB8AC3E}">
        <p14:creationId xmlns:p14="http://schemas.microsoft.com/office/powerpoint/2010/main" val="2819369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Fast Forward to the 1970s</a:t>
            </a:r>
            <a:endParaRPr lang="en-US" dirty="0"/>
          </a:p>
        </p:txBody>
      </p:sp>
      <p:sp>
        <p:nvSpPr>
          <p:cNvPr id="3" name="Content Placeholder 2"/>
          <p:cNvSpPr>
            <a:spLocks noGrp="1"/>
          </p:cNvSpPr>
          <p:nvPr>
            <p:ph idx="1"/>
          </p:nvPr>
        </p:nvSpPr>
        <p:spPr/>
        <p:txBody>
          <a:bodyPr/>
          <a:lstStyle/>
          <a:p>
            <a:r>
              <a:rPr lang="en-US" dirty="0" smtClean="0"/>
              <a:t>A study in “The Annals of Emergency Medicine” in the late 1970s discussed Scribes who</a:t>
            </a:r>
          </a:p>
          <a:p>
            <a:r>
              <a:rPr lang="en-US" dirty="0" smtClean="0"/>
              <a:t>Shadow Physicians</a:t>
            </a:r>
          </a:p>
          <a:p>
            <a:r>
              <a:rPr lang="en-US" dirty="0" smtClean="0"/>
              <a:t>Act as “human tape recorders’</a:t>
            </a:r>
          </a:p>
          <a:p>
            <a:r>
              <a:rPr lang="en-US" dirty="0" smtClean="0"/>
              <a:t>Increased Physician Efficiency</a:t>
            </a:r>
          </a:p>
          <a:p>
            <a:r>
              <a:rPr lang="en-US" dirty="0" smtClean="0"/>
              <a:t>Improved Chart Documentation</a:t>
            </a:r>
            <a:endParaRPr lang="en-US" dirty="0"/>
          </a:p>
        </p:txBody>
      </p:sp>
    </p:spTree>
    <p:extLst>
      <p:ext uri="{BB962C8B-B14F-4D97-AF65-F5344CB8AC3E}">
        <p14:creationId xmlns:p14="http://schemas.microsoft.com/office/powerpoint/2010/main" val="1089874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on to the 90s</a:t>
            </a:r>
            <a:endParaRPr lang="en-US" dirty="0"/>
          </a:p>
        </p:txBody>
      </p:sp>
      <p:sp>
        <p:nvSpPr>
          <p:cNvPr id="3" name="Content Placeholder 2"/>
          <p:cNvSpPr>
            <a:spLocks noGrp="1"/>
          </p:cNvSpPr>
          <p:nvPr>
            <p:ph idx="1"/>
          </p:nvPr>
        </p:nvSpPr>
        <p:spPr/>
        <p:txBody>
          <a:bodyPr/>
          <a:lstStyle/>
          <a:p>
            <a:r>
              <a:rPr lang="en-US" dirty="0" smtClean="0"/>
              <a:t>Scribing remains rare</a:t>
            </a:r>
          </a:p>
          <a:p>
            <a:r>
              <a:rPr lang="en-US" dirty="0" smtClean="0"/>
              <a:t>My first encounter with Scribes was a consult for a large Oncology Practice in Milwaukee</a:t>
            </a:r>
          </a:p>
          <a:p>
            <a:r>
              <a:rPr lang="en-US" dirty="0" smtClean="0"/>
              <a:t>Practice used Nurses employed by practice also as Scribes for hospital services (99231-33)</a:t>
            </a:r>
          </a:p>
          <a:p>
            <a:r>
              <a:rPr lang="en-US" dirty="0" smtClean="0"/>
              <a:t>Major Issue was Nurses didn’t accurately record physician services</a:t>
            </a:r>
          </a:p>
          <a:p>
            <a:r>
              <a:rPr lang="en-US" dirty="0" smtClean="0"/>
              <a:t>Result: Major Issues with OIG and CMS</a:t>
            </a:r>
          </a:p>
        </p:txBody>
      </p:sp>
    </p:spTree>
    <p:extLst>
      <p:ext uri="{BB962C8B-B14F-4D97-AF65-F5344CB8AC3E}">
        <p14:creationId xmlns:p14="http://schemas.microsoft.com/office/powerpoint/2010/main" val="2563937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Scribe Boom</a:t>
            </a:r>
            <a:br>
              <a:rPr lang="en-US" dirty="0" smtClean="0"/>
            </a:br>
            <a:r>
              <a:rPr lang="en-US" dirty="0" smtClean="0"/>
              <a:t>2005-Current</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Dozens of Scribe Services from single practice to large national services (EMSS. Scribe America etc.)</a:t>
            </a:r>
          </a:p>
          <a:p>
            <a:r>
              <a:rPr lang="en-US" dirty="0" smtClean="0"/>
              <a:t>Thousands of Scribes employed</a:t>
            </a:r>
          </a:p>
          <a:p>
            <a:r>
              <a:rPr lang="en-US" dirty="0" smtClean="0"/>
              <a:t>Scribe America doubled in size between 2009-2012</a:t>
            </a:r>
          </a:p>
          <a:p>
            <a:r>
              <a:rPr lang="en-US" dirty="0" smtClean="0"/>
              <a:t>Nearly 3000 Scribes employed by Scribe America alone</a:t>
            </a:r>
          </a:p>
          <a:p>
            <a:r>
              <a:rPr lang="en-US" dirty="0" smtClean="0"/>
              <a:t>Google Scribes and you will see as many hits as traditionally found when </a:t>
            </a:r>
            <a:r>
              <a:rPr lang="en-US" dirty="0" err="1" smtClean="0"/>
              <a:t>Googling</a:t>
            </a:r>
            <a:r>
              <a:rPr lang="en-US" dirty="0" smtClean="0"/>
              <a:t> coding</a:t>
            </a:r>
            <a:endParaRPr lang="en-US" dirty="0"/>
          </a:p>
        </p:txBody>
      </p:sp>
    </p:spTree>
    <p:extLst>
      <p:ext uri="{BB962C8B-B14F-4D97-AF65-F5344CB8AC3E}">
        <p14:creationId xmlns:p14="http://schemas.microsoft.com/office/powerpoint/2010/main" val="157737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the Boom?</a:t>
            </a:r>
            <a:endParaRPr lang="en-US" dirty="0"/>
          </a:p>
        </p:txBody>
      </p:sp>
      <p:sp>
        <p:nvSpPr>
          <p:cNvPr id="3" name="Content Placeholder 2"/>
          <p:cNvSpPr>
            <a:spLocks noGrp="1"/>
          </p:cNvSpPr>
          <p:nvPr>
            <p:ph idx="1"/>
          </p:nvPr>
        </p:nvSpPr>
        <p:spPr/>
        <p:txBody>
          <a:bodyPr>
            <a:normAutofit/>
          </a:bodyPr>
          <a:lstStyle/>
          <a:p>
            <a:r>
              <a:rPr lang="en-US" dirty="0" smtClean="0"/>
              <a:t>“ The implementation or electronic medical records (EMRs) in many emergency departments has required a physician learning curve. As a result, EMRs actually increase chart documentation time. Interacting with a computer terminal instead of a patient is not an efficient use of a physician’s time, thus the need for Scribes.” Luis Moreno MD CEO of Scribe America</a:t>
            </a:r>
          </a:p>
          <a:p>
            <a:pPr marL="0" indent="0">
              <a:buNone/>
            </a:pPr>
            <a:endParaRPr lang="en-US" dirty="0"/>
          </a:p>
        </p:txBody>
      </p:sp>
    </p:spTree>
    <p:extLst>
      <p:ext uri="{BB962C8B-B14F-4D97-AF65-F5344CB8AC3E}">
        <p14:creationId xmlns:p14="http://schemas.microsoft.com/office/powerpoint/2010/main" val="1979080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1045</Words>
  <Application>Microsoft Office PowerPoint</Application>
  <PresentationFormat>On-screen Show (4:3)</PresentationFormat>
  <Paragraphs>116</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Scribes</vt:lpstr>
      <vt:lpstr>Scribes in Ancient Times</vt:lpstr>
      <vt:lpstr>Scribes in Scripture</vt:lpstr>
      <vt:lpstr>Scribes Save Civilization!</vt:lpstr>
      <vt:lpstr>What Killed Ancient Scribing</vt:lpstr>
      <vt:lpstr>Fast Forward to the 1970s</vt:lpstr>
      <vt:lpstr>Moving on to the 90s</vt:lpstr>
      <vt:lpstr>The Scribe Boom 2005-Current </vt:lpstr>
      <vt:lpstr>Why the Boom?</vt:lpstr>
      <vt:lpstr>What?</vt:lpstr>
      <vt:lpstr>Other Reasons for Boom Documentation/Coding</vt:lpstr>
      <vt:lpstr>Other Reasons for Boom Practice Management</vt:lpstr>
      <vt:lpstr>More Industry Quotes</vt:lpstr>
      <vt:lpstr>A Client of My Company</vt:lpstr>
      <vt:lpstr>What Scribes Do Basics</vt:lpstr>
      <vt:lpstr>What Scribes Do Increased role in practice</vt:lpstr>
      <vt:lpstr>Scribe Work Setting</vt:lpstr>
      <vt:lpstr>Scribe Training</vt:lpstr>
      <vt:lpstr>Scribe Background </vt:lpstr>
      <vt:lpstr>Scribing as a Profession for a Coding Background or Training</vt:lpstr>
      <vt:lpstr>Summary</vt:lpstr>
      <vt:lpstr>Future of Scribing</vt:lpstr>
      <vt:lpstr>Measures of Scribe Impact</vt:lpstr>
      <vt:lpstr>Where are Scribes</vt:lpstr>
      <vt:lpstr>Jim Strafford CEDC MCS-P  </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Scribes</dc:title>
  <dc:creator>James</dc:creator>
  <cp:lastModifiedBy>Jennifer Redline</cp:lastModifiedBy>
  <cp:revision>18</cp:revision>
  <dcterms:created xsi:type="dcterms:W3CDTF">2012-09-23T15:18:49Z</dcterms:created>
  <dcterms:modified xsi:type="dcterms:W3CDTF">2013-05-23T18:31:46Z</dcterms:modified>
</cp:coreProperties>
</file>