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handoutMasterIdLst>
    <p:handoutMasterId r:id="rId22"/>
  </p:handoutMasterIdLst>
  <p:sldIdLst>
    <p:sldId id="256" r:id="rId2"/>
    <p:sldId id="257" r:id="rId3"/>
    <p:sldId id="276" r:id="rId4"/>
    <p:sldId id="258" r:id="rId5"/>
    <p:sldId id="275" r:id="rId6"/>
    <p:sldId id="277" r:id="rId7"/>
    <p:sldId id="264" r:id="rId8"/>
    <p:sldId id="279" r:id="rId9"/>
    <p:sldId id="261" r:id="rId10"/>
    <p:sldId id="273" r:id="rId11"/>
    <p:sldId id="263" r:id="rId12"/>
    <p:sldId id="262" r:id="rId13"/>
    <p:sldId id="265" r:id="rId14"/>
    <p:sldId id="278" r:id="rId15"/>
    <p:sldId id="271" r:id="rId16"/>
    <p:sldId id="270" r:id="rId17"/>
    <p:sldId id="272" r:id="rId18"/>
    <p:sldId id="268" r:id="rId19"/>
    <p:sldId id="269" r:id="rId20"/>
    <p:sldId id="274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CAF708B-5D5E-4CD7-B4A2-A95B0A4E75D9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B098043-9716-4518-AF6B-1B22F6669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CACB4DA-863C-48D6-94C0-82D107BFF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94AA-F6DC-472A-B330-0C5483B1D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210E3-DA84-4A11-A79B-147870A97B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3557A-9078-4BEA-9D9F-EDDE03A55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B0980-6D86-4C07-B9E9-2EB5A3AFF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9EE79-A360-48AB-A473-1F8A3DA413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448BB-4DDA-4F43-AD49-D45980AB9F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62CF3-CA58-4A8E-A451-18AFCD810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75461-8F3B-4BB2-80C3-022EADDB7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A8A19-0528-4FC9-84A1-C3CF23777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FC1A1-1E8B-45F8-BDE3-4C5998D71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1B96931D-2C1E-4BA2-9A69-F5638148C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077200" cy="2584450"/>
          </a:xfrm>
        </p:spPr>
        <p:txBody>
          <a:bodyPr/>
          <a:lstStyle/>
          <a:p>
            <a:pPr eaLnBrk="1" hangingPunct="1"/>
            <a:r>
              <a:rPr lang="en-US" dirty="0" smtClean="0"/>
              <a:t>Hospice as a Care Partner</a:t>
            </a:r>
          </a:p>
        </p:txBody>
      </p:sp>
      <p:pic>
        <p:nvPicPr>
          <p:cNvPr id="3075" name="Picture 4" descr="suncoast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795713"/>
            <a:ext cx="5257800" cy="145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Additional Revenue Codes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Physician Services - hospice or consulting</a:t>
            </a:r>
          </a:p>
          <a:p>
            <a:pPr lvl="1" eaLnBrk="1" hangingPunct="1"/>
            <a:r>
              <a:rPr lang="en-US" smtClean="0"/>
              <a:t>Revenue code 657</a:t>
            </a:r>
          </a:p>
          <a:p>
            <a:pPr eaLnBrk="1" hangingPunct="1"/>
            <a:r>
              <a:rPr lang="en-US" smtClean="0"/>
              <a:t>Room and Board – nursing home </a:t>
            </a:r>
          </a:p>
          <a:p>
            <a:pPr lvl="1" eaLnBrk="1" hangingPunct="1"/>
            <a:r>
              <a:rPr lang="en-US" smtClean="0"/>
              <a:t>Revenue code 658</a:t>
            </a:r>
          </a:p>
          <a:p>
            <a:pPr eaLnBrk="1" hangingPunct="1"/>
            <a:r>
              <a:rPr lang="en-US" smtClean="0"/>
              <a:t>Bed hold – nursing home R&amp;B when patient is admitted to hospital</a:t>
            </a:r>
          </a:p>
          <a:p>
            <a:pPr lvl="1" eaLnBrk="1" hangingPunct="1"/>
            <a:r>
              <a:rPr lang="en-US" smtClean="0"/>
              <a:t>Revenue code 185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Location Codes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Created to show where patients are receiving services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Q5001 – home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Q5002 – ALF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Q5003 – nursing facility (nonskilled)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Q5004 – Skilled nursing facility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Q5005 – Inpatient hospital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Q5006 – Inpatient hospice facility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Q5007 – Long term care facility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Q5008 – Psychiatric facility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Q5010 – Routine, CC at hospice facility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Visits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Visits for Nurses, Social Workers, HHA, physicians, therapists and SW phone calls are reportable to Medicare</a:t>
            </a:r>
          </a:p>
          <a:p>
            <a:pPr eaLnBrk="1" hangingPunct="1"/>
            <a:r>
              <a:rPr lang="en-US" dirty="0" smtClean="0"/>
              <a:t>GIP visits are reported each visit accumulated by week</a:t>
            </a:r>
          </a:p>
          <a:p>
            <a:pPr eaLnBrk="1" hangingPunct="1"/>
            <a:r>
              <a:rPr lang="en-US" dirty="0" smtClean="0"/>
              <a:t>RHC, Respite and CC visits are reported in 15 minute increments per day by discipline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Claims Submission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UB04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Medicare Part 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Consecutive billing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Bill type: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First digit is 8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Second digit is 1 for Non-hospital based or 2 for hospital based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Third digit – frequency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A – benefit period initial election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B – termination/revocation of previous claim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C-  change of provider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D- void/cancel hospice election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Digits 1 – 8 utilized as with other providers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Hospice and Managed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42 CFR 417.585 Special </a:t>
            </a:r>
            <a:r>
              <a:rPr lang="en-US" dirty="0" err="1" smtClean="0"/>
              <a:t>Rules:Hospice</a:t>
            </a:r>
            <a:r>
              <a:rPr lang="en-US" dirty="0" smtClean="0"/>
              <a:t> Care</a:t>
            </a:r>
          </a:p>
          <a:p>
            <a:r>
              <a:rPr lang="en-US" dirty="0" smtClean="0"/>
              <a:t>Patient may maintain their Medicare HMO plan</a:t>
            </a:r>
          </a:p>
          <a:p>
            <a:r>
              <a:rPr lang="en-US" dirty="0" smtClean="0"/>
              <a:t> For services unrelated to hospice diagnosis and/or services in same month after hospice termed provider bills Medicare as primary</a:t>
            </a:r>
          </a:p>
          <a:p>
            <a:r>
              <a:rPr lang="en-US" dirty="0" smtClean="0"/>
              <a:t> Medicare HMO is billed for co-pay or deductible with the Medicare EOB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Attending vs Consulting Physician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Attending physician is identified by the patient as having the most significant role in determination and delivery of the individual’s medical care</a:t>
            </a:r>
          </a:p>
          <a:p>
            <a:pPr eaLnBrk="1" hangingPunct="1"/>
            <a:r>
              <a:rPr lang="en-US" smtClean="0"/>
              <a:t>Consulting physician is whose opinion or advice regarding evaluation/management of a specific problem is requested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Attending Physician continued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Office visits for hospice patient directly related to hospice diagnosis are billed to Medicare/Medicaid with a GV modifier to indicate physician as attending</a:t>
            </a:r>
          </a:p>
          <a:p>
            <a:pPr eaLnBrk="1" hangingPunct="1"/>
            <a:r>
              <a:rPr lang="en-US" sz="2400" dirty="0" smtClean="0"/>
              <a:t>Non-related labs, treatments or therapies are billed to Medicare/Medicaid with GW modifier</a:t>
            </a:r>
          </a:p>
          <a:p>
            <a:pPr eaLnBrk="1" hangingPunct="1"/>
            <a:r>
              <a:rPr lang="en-US" sz="2400" dirty="0" smtClean="0"/>
              <a:t>Related labs, treatments or therapies are billed to the hospice</a:t>
            </a:r>
          </a:p>
          <a:p>
            <a:pPr eaLnBrk="1" hangingPunct="1"/>
            <a:r>
              <a:rPr lang="en-US" sz="2400" dirty="0" smtClean="0"/>
              <a:t>Patients who are Insurance or Self Pay are payable by the hospice ONLY if services are received </a:t>
            </a:r>
            <a:r>
              <a:rPr lang="en-US" sz="2400" smtClean="0"/>
              <a:t>at home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Consulting Physician billing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Any office visit, labs, therapies or treatments related to the hospice diagnosis and in the plan of care are billed to the hospice</a:t>
            </a:r>
          </a:p>
          <a:p>
            <a:pPr eaLnBrk="1" hangingPunct="1"/>
            <a:r>
              <a:rPr lang="en-US" dirty="0" smtClean="0"/>
              <a:t>Unrelated services or items are billed to Medicare/Medicaid with a GW modifier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**Unrelated hospital stay billed with Condition code 07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Care Plan Oversight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Attending physician supervision of care for hospice patient billable to Medicare Part B on 1500 form</a:t>
            </a:r>
          </a:p>
          <a:p>
            <a:pPr eaLnBrk="1" hangingPunct="1"/>
            <a:r>
              <a:rPr lang="en-US" smtClean="0"/>
              <a:t>CPT G0182</a:t>
            </a:r>
          </a:p>
          <a:p>
            <a:pPr eaLnBrk="1" hangingPunct="1"/>
            <a:r>
              <a:rPr lang="en-US" smtClean="0"/>
              <a:t>30 minutes or more per calendar month</a:t>
            </a:r>
          </a:p>
          <a:p>
            <a:pPr lvl="1" eaLnBrk="1" hangingPunct="1"/>
            <a:r>
              <a:rPr lang="en-US" smtClean="0"/>
              <a:t>Activities to coordinate care</a:t>
            </a:r>
          </a:p>
          <a:p>
            <a:pPr lvl="1" eaLnBrk="1" hangingPunct="1"/>
            <a:r>
              <a:rPr lang="en-US" smtClean="0"/>
              <a:t>Review of charts, treatment plans, labs, etc</a:t>
            </a:r>
          </a:p>
          <a:p>
            <a:pPr lvl="1" eaLnBrk="1" hangingPunct="1"/>
            <a:r>
              <a:rPr lang="en-US" smtClean="0"/>
              <a:t>Telephone or face to face discussions with hospice staff or pharmacist (not patient/family)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CPO continued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Item #23 must contain Medicare provider number of hospice </a:t>
            </a:r>
          </a:p>
          <a:p>
            <a:pPr eaLnBrk="1" hangingPunct="1"/>
            <a:r>
              <a:rPr lang="en-US" dirty="0" smtClean="0"/>
              <a:t>Use first and last date of care plan services not necessarily of the month</a:t>
            </a:r>
          </a:p>
          <a:p>
            <a:pPr eaLnBrk="1" hangingPunct="1"/>
            <a:r>
              <a:rPr lang="en-US" dirty="0" smtClean="0"/>
              <a:t>Must have billed for a face to face encounter within the past 6 months</a:t>
            </a:r>
          </a:p>
          <a:p>
            <a:pPr eaLnBrk="1" hangingPunct="1"/>
            <a:r>
              <a:rPr lang="en-US" dirty="0" smtClean="0"/>
              <a:t>Current reimbursement $</a:t>
            </a:r>
            <a:r>
              <a:rPr lang="en-US" dirty="0" smtClean="0"/>
              <a:t>106.96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1470025" y="1820863"/>
            <a:ext cx="6454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762000" y="1752600"/>
            <a:ext cx="70104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latin typeface="Arial" charset="0"/>
              </a:rPr>
              <a:t>Hospice defined:</a:t>
            </a:r>
          </a:p>
          <a:p>
            <a:pPr eaLnBrk="1" hangingPunct="1"/>
            <a:endParaRPr lang="en-US" sz="2400">
              <a:latin typeface="Arial" charset="0"/>
            </a:endParaRPr>
          </a:p>
          <a:p>
            <a:pPr eaLnBrk="1" hangingPunct="1"/>
            <a:r>
              <a:rPr lang="en-US" sz="2400">
                <a:latin typeface="Arial" charset="0"/>
              </a:rPr>
              <a:t>Hospice services are forms of palliative medical care and services designed to meet the physical, social, psychological, emotional and spiritual needs of terminally ill individuals and their families.</a:t>
            </a:r>
          </a:p>
        </p:txBody>
      </p:sp>
      <p:pic>
        <p:nvPicPr>
          <p:cNvPr id="4100" name="Picture 7" descr="han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419600"/>
            <a:ext cx="1752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 </a:t>
            </a:r>
            <a:r>
              <a:rPr lang="en-US" smtClean="0">
                <a:latin typeface="Baskerville Old Face" pitchFamily="18" charset="0"/>
              </a:rPr>
              <a:t>Cindy Sims, CPAM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Baskerville Old Face" pitchFamily="18" charset="0"/>
              </a:rPr>
              <a:t>			Director, Reimbursement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Baskerville Old Face" pitchFamily="18" charset="0"/>
              </a:rPr>
              <a:t>			Suncoast Hospice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Baskerville Old Face" pitchFamily="18" charset="0"/>
              </a:rPr>
              <a:t>			727-523-3369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Baskerville Old Face" pitchFamily="18" charset="0"/>
              </a:rPr>
              <a:t>			cindysims@thehospice.org</a:t>
            </a:r>
          </a:p>
        </p:txBody>
      </p:sp>
      <p:pic>
        <p:nvPicPr>
          <p:cNvPr id="20483" name="Picture 4" descr="suncoast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676400"/>
            <a:ext cx="27051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Conditions of 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42CFR Part 418 establishes hospice care</a:t>
            </a:r>
          </a:p>
          <a:p>
            <a:pPr lvl="1"/>
            <a:r>
              <a:rPr lang="en-US" dirty="0" smtClean="0"/>
              <a:t>Patient Rights</a:t>
            </a:r>
          </a:p>
          <a:p>
            <a:pPr lvl="1"/>
            <a:r>
              <a:rPr lang="en-US" dirty="0" smtClean="0"/>
              <a:t>Comprehensive assessments</a:t>
            </a:r>
          </a:p>
          <a:p>
            <a:pPr lvl="1"/>
            <a:r>
              <a:rPr lang="en-US" dirty="0" smtClean="0"/>
              <a:t> Patient Care Planning and coordination by the IDG (Interdisciplinary Group), attending physician and the patient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Election of services </a:t>
            </a: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Terminal diagnosis of less than 6 months if illness follows it normal course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Patient is not seeking aggressive treatment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Notice of Election 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Initial Certification by both attending physician and medical director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DNR is not </a:t>
            </a:r>
            <a:r>
              <a:rPr lang="en-US" dirty="0" smtClean="0"/>
              <a:t>required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1066800" y="1752600"/>
            <a:ext cx="71628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dirty="0" smtClean="0"/>
              <a:t>Recertification 90-90-60 by medical director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n-US" sz="2800" dirty="0"/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or later benefit period requires Face to Face with medical director or ARNP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n-US" sz="2800" dirty="0" smtClean="0"/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dirty="0" smtClean="0"/>
              <a:t> Nursing visit at a minimum of every 14 days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143000" y="609600"/>
            <a:ext cx="6858000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400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Certification and Face to 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0"/>
            <a:ext cx="7086599" cy="721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Diagnosis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Terminal and related diagnoses </a:t>
            </a:r>
            <a:r>
              <a:rPr lang="en-US" sz="2400" dirty="0" smtClean="0"/>
              <a:t>determined upon </a:t>
            </a:r>
            <a:r>
              <a:rPr lang="en-US" sz="2400" dirty="0" smtClean="0"/>
              <a:t>admission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LCD’s (Local Coverage Determinations)</a:t>
            </a:r>
          </a:p>
          <a:p>
            <a:pPr lvl="1" eaLnBrk="1" hangingPunct="1"/>
            <a:r>
              <a:rPr lang="en-US" sz="2000" dirty="0" smtClean="0"/>
              <a:t>HIV</a:t>
            </a:r>
          </a:p>
          <a:p>
            <a:pPr lvl="1" eaLnBrk="1" hangingPunct="1"/>
            <a:r>
              <a:rPr lang="en-US" sz="2000" dirty="0" smtClean="0"/>
              <a:t>Neurological Conditions</a:t>
            </a:r>
          </a:p>
          <a:p>
            <a:pPr lvl="1" eaLnBrk="1" hangingPunct="1"/>
            <a:r>
              <a:rPr lang="en-US" sz="2000" dirty="0" smtClean="0"/>
              <a:t>Liver disease</a:t>
            </a:r>
          </a:p>
          <a:p>
            <a:pPr lvl="1" eaLnBrk="1" hangingPunct="1"/>
            <a:r>
              <a:rPr lang="en-US" sz="2000" dirty="0" smtClean="0"/>
              <a:t>Renal Care</a:t>
            </a:r>
          </a:p>
          <a:p>
            <a:pPr lvl="1" eaLnBrk="1" hangingPunct="1"/>
            <a:r>
              <a:rPr lang="en-US" sz="2000" dirty="0" smtClean="0"/>
              <a:t>Alzheimer’s and related disorders</a:t>
            </a:r>
          </a:p>
          <a:p>
            <a:pPr lvl="1" eaLnBrk="1" hangingPunct="1"/>
            <a:r>
              <a:rPr lang="en-US" sz="2000" dirty="0" smtClean="0"/>
              <a:t>Cardiopulmonary</a:t>
            </a:r>
          </a:p>
          <a:p>
            <a:pPr lvl="1" eaLnBrk="1" hangingPunct="1"/>
            <a:r>
              <a:rPr lang="en-US" sz="2000" dirty="0" smtClean="0"/>
              <a:t>Adult Failure to Thrive</a:t>
            </a:r>
          </a:p>
          <a:p>
            <a:pPr lvl="1" eaLnBrk="1" hangingPunct="1"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Coders review all admits; hospital stays; changes in conditions</a:t>
            </a:r>
          </a:p>
          <a:p>
            <a:r>
              <a:rPr lang="en-US" dirty="0" smtClean="0"/>
              <a:t>Related </a:t>
            </a:r>
            <a:r>
              <a:rPr lang="en-US" dirty="0" err="1" smtClean="0"/>
              <a:t>vs</a:t>
            </a:r>
            <a:r>
              <a:rPr lang="en-US" dirty="0" smtClean="0"/>
              <a:t> Unrelated</a:t>
            </a:r>
          </a:p>
          <a:p>
            <a:pPr lvl="1"/>
            <a:r>
              <a:rPr lang="en-US" dirty="0" smtClean="0"/>
              <a:t>Not always immediately evident such as:	</a:t>
            </a:r>
          </a:p>
          <a:p>
            <a:pPr lvl="2"/>
            <a:r>
              <a:rPr lang="en-US" dirty="0" smtClean="0"/>
              <a:t>- Altered Mental Status</a:t>
            </a:r>
          </a:p>
          <a:p>
            <a:pPr lvl="2"/>
            <a:r>
              <a:rPr lang="en-US" dirty="0" smtClean="0"/>
              <a:t>- Chest pain</a:t>
            </a:r>
          </a:p>
          <a:p>
            <a:pPr lvl="2"/>
            <a:r>
              <a:rPr lang="en-US" dirty="0" smtClean="0"/>
              <a:t>- Shortness of breath</a:t>
            </a:r>
          </a:p>
          <a:p>
            <a:pPr lvl="2"/>
            <a:r>
              <a:rPr lang="en-US" dirty="0" smtClean="0"/>
              <a:t> </a:t>
            </a:r>
            <a:r>
              <a:rPr lang="en-US" dirty="0" smtClean="0"/>
              <a:t>- Falls (what happened to result in fall)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Levels of Care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Routine Home Care</a:t>
            </a:r>
          </a:p>
          <a:p>
            <a:pPr lvl="1" eaLnBrk="1" hangingPunct="1"/>
            <a:r>
              <a:rPr lang="en-US" sz="2000" smtClean="0"/>
              <a:t>Revenue code 651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400" smtClean="0"/>
              <a:t>Continuous Care – minimum 8 hours; at least 51% by nurse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US" sz="2000" smtClean="0"/>
              <a:t>Revenue code 652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400" smtClean="0"/>
              <a:t>Respite Care – relief for caregiver at inpatient facility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US" sz="2000" smtClean="0"/>
              <a:t>Revenue code 655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400" smtClean="0"/>
              <a:t>General Inpatient Care – hospital, nursing home, hospice facility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US" sz="2000" smtClean="0"/>
              <a:t>Revenue code 656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000" smtClean="0"/>
          </a:p>
          <a:p>
            <a:pPr lvl="1" eaLnBrk="1" hangingPunct="1">
              <a:buFont typeface="Wingdings" pitchFamily="2" charset="2"/>
              <a:buChar char="q"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spice Billing and Coding">
  <a:themeElements>
    <a:clrScheme name="Hospice Billing and Coding 7">
      <a:dk1>
        <a:srgbClr val="000000"/>
      </a:dk1>
      <a:lt1>
        <a:srgbClr val="FFFFFF"/>
      </a:lt1>
      <a:dk2>
        <a:srgbClr val="CC3300"/>
      </a:dk2>
      <a:lt2>
        <a:srgbClr val="663300"/>
      </a:lt2>
      <a:accent1>
        <a:srgbClr val="FFCC00"/>
      </a:accent1>
      <a:accent2>
        <a:srgbClr val="CC66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B95C00"/>
      </a:accent6>
      <a:hlink>
        <a:srgbClr val="CC9900"/>
      </a:hlink>
      <a:folHlink>
        <a:srgbClr val="996633"/>
      </a:folHlink>
    </a:clrScheme>
    <a:fontScheme name="Hospice Billing and Coding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Hospice Billing and Coding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spice Billing and Coding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spice Billing and Coding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spice Billing and Coding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spice Billing and Coding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spice Billing and Coding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spice Billing and Coding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spice Billing and Coding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Hospice Billing and Coding</Template>
  <TotalTime>744</TotalTime>
  <Words>759</Words>
  <Application>Microsoft Office PowerPoint</Application>
  <PresentationFormat>On-screen Show (4:3)</PresentationFormat>
  <Paragraphs>122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Hospice Billing and Coding</vt:lpstr>
      <vt:lpstr>Hospice as a Care Partner</vt:lpstr>
      <vt:lpstr>Slide 2</vt:lpstr>
      <vt:lpstr>Conditions of Participation</vt:lpstr>
      <vt:lpstr>Election of services </vt:lpstr>
      <vt:lpstr>Slide 5</vt:lpstr>
      <vt:lpstr>Slide 6</vt:lpstr>
      <vt:lpstr>Diagnosis</vt:lpstr>
      <vt:lpstr>Diagnosis continued</vt:lpstr>
      <vt:lpstr>Levels of Care</vt:lpstr>
      <vt:lpstr>Additional Revenue Codes</vt:lpstr>
      <vt:lpstr>Location Codes</vt:lpstr>
      <vt:lpstr>Visits </vt:lpstr>
      <vt:lpstr>Claims Submission</vt:lpstr>
      <vt:lpstr>Hospice and Managed Care</vt:lpstr>
      <vt:lpstr>Attending vs Consulting Physician</vt:lpstr>
      <vt:lpstr>Attending Physician continued</vt:lpstr>
      <vt:lpstr>Consulting Physician billing</vt:lpstr>
      <vt:lpstr>Care Plan Oversight</vt:lpstr>
      <vt:lpstr>CPO continued</vt:lpstr>
      <vt:lpstr>Slide 20</vt:lpstr>
    </vt:vector>
  </TitlesOfParts>
  <Company>Hospice of the Fl. Suncoast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Hospice Billing and Coding</dc:title>
  <dc:creator>Cindy Sims</dc:creator>
  <cp:lastModifiedBy>Cynthiasi</cp:lastModifiedBy>
  <cp:revision>54</cp:revision>
  <dcterms:created xsi:type="dcterms:W3CDTF">2010-10-16T22:50:28Z</dcterms:created>
  <dcterms:modified xsi:type="dcterms:W3CDTF">2013-06-16T21:09:10Z</dcterms:modified>
</cp:coreProperties>
</file>