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60"/>
  </p:notesMasterIdLst>
  <p:sldIdLst>
    <p:sldId id="256" r:id="rId2"/>
    <p:sldId id="310" r:id="rId3"/>
    <p:sldId id="311" r:id="rId4"/>
    <p:sldId id="312" r:id="rId5"/>
    <p:sldId id="309" r:id="rId6"/>
    <p:sldId id="257" r:id="rId7"/>
    <p:sldId id="313" r:id="rId8"/>
    <p:sldId id="314" r:id="rId9"/>
    <p:sldId id="315" r:id="rId10"/>
    <p:sldId id="316" r:id="rId11"/>
    <p:sldId id="288" r:id="rId12"/>
    <p:sldId id="317" r:id="rId13"/>
    <p:sldId id="289" r:id="rId14"/>
    <p:sldId id="318" r:id="rId15"/>
    <p:sldId id="290" r:id="rId16"/>
    <p:sldId id="291" r:id="rId17"/>
    <p:sldId id="319" r:id="rId18"/>
    <p:sldId id="292" r:id="rId19"/>
    <p:sldId id="293" r:id="rId20"/>
    <p:sldId id="294" r:id="rId21"/>
    <p:sldId id="295" r:id="rId22"/>
    <p:sldId id="296" r:id="rId23"/>
    <p:sldId id="343" r:id="rId24"/>
    <p:sldId id="320" r:id="rId25"/>
    <p:sldId id="344" r:id="rId26"/>
    <p:sldId id="342" r:id="rId27"/>
    <p:sldId id="297" r:id="rId28"/>
    <p:sldId id="321" r:id="rId29"/>
    <p:sldId id="298" r:id="rId30"/>
    <p:sldId id="322" r:id="rId31"/>
    <p:sldId id="299" r:id="rId32"/>
    <p:sldId id="323" r:id="rId33"/>
    <p:sldId id="300" r:id="rId34"/>
    <p:sldId id="324" r:id="rId35"/>
    <p:sldId id="325" r:id="rId36"/>
    <p:sldId id="301" r:id="rId37"/>
    <p:sldId id="302" r:id="rId38"/>
    <p:sldId id="326" r:id="rId39"/>
    <p:sldId id="303" r:id="rId40"/>
    <p:sldId id="304" r:id="rId41"/>
    <p:sldId id="327" r:id="rId42"/>
    <p:sldId id="328" r:id="rId43"/>
    <p:sldId id="305" r:id="rId44"/>
    <p:sldId id="306" r:id="rId45"/>
    <p:sldId id="329" r:id="rId46"/>
    <p:sldId id="330" r:id="rId47"/>
    <p:sldId id="307" r:id="rId48"/>
    <p:sldId id="340" r:id="rId49"/>
    <p:sldId id="341" r:id="rId50"/>
    <p:sldId id="339" r:id="rId51"/>
    <p:sldId id="308" r:id="rId52"/>
    <p:sldId id="331" r:id="rId53"/>
    <p:sldId id="332" r:id="rId54"/>
    <p:sldId id="333" r:id="rId55"/>
    <p:sldId id="334" r:id="rId56"/>
    <p:sldId id="335" r:id="rId57"/>
    <p:sldId id="337" r:id="rId58"/>
    <p:sldId id="336" r:id="rId5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7001" autoAdjust="0"/>
    <p:restoredTop sz="94660"/>
  </p:normalViewPr>
  <p:slideViewPr>
    <p:cSldViewPr snapToGrid="0">
      <p:cViewPr>
        <p:scale>
          <a:sx n="59" d="100"/>
          <a:sy n="59" d="100"/>
        </p:scale>
        <p:origin x="-96"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FD7F63-1CE3-4B4F-ABBD-7255D17A2027}" type="datetimeFigureOut">
              <a:rPr lang="en-US" smtClean="0"/>
              <a:t>4/13/2015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42D07A-85A6-417A-A846-4DC4AD152314}" type="slidenum">
              <a:rPr lang="en-US" smtClean="0"/>
              <a:t>‹#›</a:t>
            </a:fld>
            <a:endParaRPr lang="en-US"/>
          </a:p>
        </p:txBody>
      </p:sp>
    </p:spTree>
    <p:extLst>
      <p:ext uri="{BB962C8B-B14F-4D97-AF65-F5344CB8AC3E}">
        <p14:creationId xmlns:p14="http://schemas.microsoft.com/office/powerpoint/2010/main" val="1294669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09956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02789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224621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3616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7970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72386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52907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351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1700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2512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5472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0264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194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95089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152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850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4/13/2015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7920266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hyperlink" Target="https://www.cms.gov/NationalCorrectCodInitEd/01_overview.asp"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hyperlink" Target="http://www.cms.gov/apps/physician-fee-schedule/overview.aspx/"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mailto:mzkandyd@gmail.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77335" y="0"/>
            <a:ext cx="8596668" cy="2501660"/>
          </a:xfrm>
        </p:spPr>
        <p:txBody>
          <a:bodyPr>
            <a:normAutofit/>
          </a:bodyPr>
          <a:lstStyle/>
          <a:p>
            <a:pPr algn="ctr"/>
            <a:r>
              <a:rPr lang="en-US" sz="9600" dirty="0" smtClean="0">
                <a:solidFill>
                  <a:schemeClr val="bg2"/>
                </a:solidFill>
              </a:rPr>
              <a:t>MODIFIERS</a:t>
            </a:r>
            <a:endParaRPr lang="en-US" sz="9600" dirty="0">
              <a:solidFill>
                <a:schemeClr val="bg2"/>
              </a:solidFill>
            </a:endParaRPr>
          </a:p>
        </p:txBody>
      </p:sp>
      <p:sp>
        <p:nvSpPr>
          <p:cNvPr id="3" name="Subtitle 2"/>
          <p:cNvSpPr>
            <a:spLocks noGrp="1"/>
          </p:cNvSpPr>
          <p:nvPr>
            <p:ph type="body" idx="1"/>
          </p:nvPr>
        </p:nvSpPr>
        <p:spPr>
          <a:xfrm>
            <a:off x="677335" y="2932981"/>
            <a:ext cx="8596668" cy="3108381"/>
          </a:xfrm>
        </p:spPr>
        <p:txBody>
          <a:bodyPr>
            <a:normAutofit fontScale="32500" lnSpcReduction="20000"/>
          </a:bodyPr>
          <a:lstStyle/>
          <a:p>
            <a:pPr lvl="1"/>
            <a:endParaRPr lang="en-US" sz="3200" dirty="0" smtClean="0"/>
          </a:p>
          <a:p>
            <a:pPr lvl="1"/>
            <a:endParaRPr lang="en-US" sz="3200" dirty="0"/>
          </a:p>
          <a:p>
            <a:pPr lvl="1"/>
            <a:endParaRPr lang="en-US" sz="3200" dirty="0" smtClean="0"/>
          </a:p>
          <a:p>
            <a:pPr lvl="1"/>
            <a:endParaRPr lang="en-US" sz="3200" dirty="0"/>
          </a:p>
          <a:p>
            <a:pPr lvl="1"/>
            <a:endParaRPr lang="en-US" sz="3200" dirty="0" smtClean="0"/>
          </a:p>
          <a:p>
            <a:pPr lvl="1"/>
            <a:endParaRPr lang="en-US" sz="3200" dirty="0"/>
          </a:p>
          <a:p>
            <a:pPr lvl="1"/>
            <a:r>
              <a:rPr lang="en-US" sz="13500" dirty="0" smtClean="0">
                <a:solidFill>
                  <a:schemeClr val="accent5">
                    <a:lumMod val="75000"/>
                  </a:schemeClr>
                </a:solidFill>
              </a:rPr>
              <a:t>Kandy Morris CPC,CPMA,CPB, CEMC, CCS-P, CPO-C</a:t>
            </a:r>
            <a:endParaRPr lang="en-US" sz="13500" dirty="0">
              <a:solidFill>
                <a:schemeClr val="accent5">
                  <a:lumMod val="75000"/>
                </a:schemeClr>
              </a:solidFill>
            </a:endParaRPr>
          </a:p>
        </p:txBody>
      </p:sp>
    </p:spTree>
    <p:extLst>
      <p:ext uri="{BB962C8B-B14F-4D97-AF65-F5344CB8AC3E}">
        <p14:creationId xmlns:p14="http://schemas.microsoft.com/office/powerpoint/2010/main" val="1758975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Examples of Services Included in the Global Period</a:t>
            </a:r>
            <a:endParaRPr lang="en-US" dirty="0">
              <a:solidFill>
                <a:schemeClr val="tx1"/>
              </a:solidFill>
            </a:endParaRPr>
          </a:p>
        </p:txBody>
      </p:sp>
      <p:sp>
        <p:nvSpPr>
          <p:cNvPr id="3" name="Content Placeholder 2"/>
          <p:cNvSpPr>
            <a:spLocks noGrp="1"/>
          </p:cNvSpPr>
          <p:nvPr>
            <p:ph idx="1"/>
          </p:nvPr>
        </p:nvSpPr>
        <p:spPr/>
        <p:txBody>
          <a:bodyPr>
            <a:noAutofit/>
          </a:bodyPr>
          <a:lstStyle/>
          <a:p>
            <a:r>
              <a:rPr lang="en-US" sz="3600" dirty="0" smtClean="0">
                <a:solidFill>
                  <a:schemeClr val="accent5">
                    <a:lumMod val="75000"/>
                  </a:schemeClr>
                </a:solidFill>
              </a:rPr>
              <a:t>A visit with a patient prior to surgery to answer last minute questions</a:t>
            </a:r>
          </a:p>
          <a:p>
            <a:r>
              <a:rPr lang="en-US" sz="3600" dirty="0" smtClean="0">
                <a:solidFill>
                  <a:schemeClr val="accent5">
                    <a:lumMod val="75000"/>
                  </a:schemeClr>
                </a:solidFill>
              </a:rPr>
              <a:t>Removal of staples 10 days after a surgical procedure</a:t>
            </a:r>
          </a:p>
          <a:p>
            <a:r>
              <a:rPr lang="en-US" sz="3600" dirty="0" smtClean="0">
                <a:solidFill>
                  <a:schemeClr val="accent5">
                    <a:lumMod val="75000"/>
                  </a:schemeClr>
                </a:solidFill>
              </a:rPr>
              <a:t>A post-operative visit in the office to check on wound healing</a:t>
            </a:r>
            <a:endParaRPr lang="en-US" sz="3600" dirty="0">
              <a:solidFill>
                <a:schemeClr val="accent5">
                  <a:lumMod val="75000"/>
                </a:schemeClr>
              </a:solidFill>
            </a:endParaRPr>
          </a:p>
        </p:txBody>
      </p:sp>
    </p:spTree>
    <p:extLst>
      <p:ext uri="{BB962C8B-B14F-4D97-AF65-F5344CB8AC3E}">
        <p14:creationId xmlns:p14="http://schemas.microsoft.com/office/powerpoint/2010/main" val="3301419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000" dirty="0" smtClean="0">
                <a:solidFill>
                  <a:schemeClr val="tx1"/>
                </a:solidFill>
              </a:rPr>
              <a:t>Modifier – 24 Unrelated E/M Service by Same Physician During a Postoperative Period:</a:t>
            </a:r>
            <a:br>
              <a:rPr lang="en-US" sz="4000" dirty="0" smtClean="0">
                <a:solidFill>
                  <a:schemeClr val="tx1"/>
                </a:solidFill>
              </a:rPr>
            </a:br>
            <a:r>
              <a:rPr lang="en-US" sz="3100" dirty="0" smtClean="0">
                <a:solidFill>
                  <a:schemeClr val="tx1"/>
                </a:solidFill>
              </a:rPr>
              <a:t>(Appended to the E&amp;M code only)</a:t>
            </a:r>
            <a:r>
              <a:rPr lang="en-US" sz="3100" dirty="0">
                <a:solidFill>
                  <a:schemeClr val="tx1"/>
                </a:solidFill>
              </a:rPr>
              <a:t/>
            </a:r>
            <a:br>
              <a:rPr lang="en-US" sz="31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200" dirty="0" smtClean="0">
                <a:solidFill>
                  <a:schemeClr val="accent5">
                    <a:lumMod val="75000"/>
                  </a:schemeClr>
                </a:solidFill>
              </a:rPr>
              <a:t>Used when a physician provides a surgical service related to one problem, and then during the postoperative period provides an E&amp;M service that is unrelated to the surgery.</a:t>
            </a:r>
            <a:br>
              <a:rPr lang="en-US" sz="3200" dirty="0" smtClean="0">
                <a:solidFill>
                  <a:schemeClr val="accent5">
                    <a:lumMod val="75000"/>
                  </a:schemeClr>
                </a:solidFill>
              </a:rPr>
            </a:br>
            <a:r>
              <a:rPr lang="en-US" sz="3200" dirty="0">
                <a:solidFill>
                  <a:schemeClr val="accent5">
                    <a:lumMod val="75000"/>
                  </a:schemeClr>
                </a:solidFill>
              </a:rPr>
              <a:t/>
            </a:r>
            <a:br>
              <a:rPr lang="en-US" sz="3200" dirty="0">
                <a:solidFill>
                  <a:schemeClr val="accent5">
                    <a:lumMod val="75000"/>
                  </a:schemeClr>
                </a:solidFill>
              </a:rPr>
            </a:br>
            <a:r>
              <a:rPr lang="en-US" sz="3200" dirty="0" smtClean="0">
                <a:solidFill>
                  <a:schemeClr val="accent5">
                    <a:lumMod val="75000"/>
                  </a:schemeClr>
                </a:solidFill>
              </a:rPr>
              <a:t>Diagnosis code selection is critical to indicate the reason for the additional E&amp;M service</a:t>
            </a: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t>
            </a:r>
            <a:r>
              <a:rPr lang="en-US" sz="1100" dirty="0" smtClean="0">
                <a:solidFill>
                  <a:schemeClr val="accent1">
                    <a:lumMod val="75000"/>
                  </a:schemeClr>
                </a:solidFill>
              </a:rPr>
              <a:t>Modifier </a:t>
            </a:r>
            <a:r>
              <a:rPr lang="en-US" sz="1100" dirty="0">
                <a:solidFill>
                  <a:schemeClr val="accent1">
                    <a:lumMod val="75000"/>
                  </a:schemeClr>
                </a:solidFill>
              </a:rPr>
              <a:t>Category: E/M Only &amp; Global Package</a:t>
            </a:r>
            <a:br>
              <a:rPr lang="en-US" sz="1100" dirty="0">
                <a:solidFill>
                  <a:schemeClr val="accent1">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4224896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- 24</a:t>
            </a:r>
            <a:endParaRPr lang="en-US"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US" sz="2400" dirty="0" smtClean="0"/>
              <a:t>Example:  </a:t>
            </a:r>
            <a:r>
              <a:rPr lang="en-US" sz="2400" dirty="0" smtClean="0">
                <a:solidFill>
                  <a:schemeClr val="accent5">
                    <a:lumMod val="75000"/>
                  </a:schemeClr>
                </a:solidFill>
              </a:rPr>
              <a:t>Patient came in for a post-operative visit.  He is 12 weeks s/p discectomy.  During the exam the </a:t>
            </a:r>
            <a:r>
              <a:rPr lang="en-US" sz="2400" dirty="0" err="1" smtClean="0">
                <a:solidFill>
                  <a:schemeClr val="accent5">
                    <a:lumMod val="75000"/>
                  </a:schemeClr>
                </a:solidFill>
              </a:rPr>
              <a:t>pt</a:t>
            </a:r>
            <a:r>
              <a:rPr lang="en-US" sz="2400" dirty="0" smtClean="0">
                <a:solidFill>
                  <a:schemeClr val="accent5">
                    <a:lumMod val="75000"/>
                  </a:schemeClr>
                </a:solidFill>
              </a:rPr>
              <a:t> c/o severe headaches with visual changes, proceeded by an aura.  The physician performs an expanded problem focused exam.  His impression is migraine with medical decision making of low complexity.</a:t>
            </a:r>
          </a:p>
          <a:p>
            <a:pPr marL="0" indent="0">
              <a:buNone/>
            </a:pPr>
            <a:endParaRPr lang="en-US" sz="2400" dirty="0">
              <a:solidFill>
                <a:schemeClr val="accent5">
                  <a:lumMod val="75000"/>
                </a:schemeClr>
              </a:solidFill>
            </a:endParaRPr>
          </a:p>
          <a:p>
            <a:pPr marL="0" indent="0">
              <a:buNone/>
            </a:pPr>
            <a:r>
              <a:rPr lang="en-US" sz="2400" dirty="0" smtClean="0">
                <a:solidFill>
                  <a:schemeClr val="tx1"/>
                </a:solidFill>
              </a:rPr>
              <a:t>Report:  </a:t>
            </a:r>
            <a:r>
              <a:rPr lang="en-US" sz="2400" dirty="0" smtClean="0">
                <a:solidFill>
                  <a:schemeClr val="accent5">
                    <a:lumMod val="75000"/>
                  </a:schemeClr>
                </a:solidFill>
              </a:rPr>
              <a:t>CPT Code 99213(24) Level 3, established patient office visit</a:t>
            </a:r>
            <a:endParaRPr lang="en-US" sz="2400" dirty="0">
              <a:solidFill>
                <a:schemeClr val="accent5">
                  <a:lumMod val="75000"/>
                </a:schemeClr>
              </a:solidFill>
            </a:endParaRPr>
          </a:p>
        </p:txBody>
      </p:sp>
    </p:spTree>
    <p:extLst>
      <p:ext uri="{BB962C8B-B14F-4D97-AF65-F5344CB8AC3E}">
        <p14:creationId xmlns:p14="http://schemas.microsoft.com/office/powerpoint/2010/main" val="1114243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000" dirty="0" smtClean="0">
                <a:solidFill>
                  <a:schemeClr val="tx1"/>
                </a:solidFill>
              </a:rPr>
              <a:t>Modifier – 25 Significant, Separately Identifiable E/M by the Same Physician on the Same Day of the Procedure or other service </a:t>
            </a:r>
            <a:br>
              <a:rPr lang="en-US" sz="4000" dirty="0" smtClean="0">
                <a:solidFill>
                  <a:schemeClr val="tx1"/>
                </a:solidFill>
              </a:rPr>
            </a:br>
            <a:r>
              <a:rPr lang="en-US" sz="2700" dirty="0" smtClean="0">
                <a:solidFill>
                  <a:schemeClr val="tx1"/>
                </a:solidFill>
              </a:rPr>
              <a:t>(Append to E&amp;M Code Only)</a:t>
            </a: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Indicates that on the day of a procedure or other service, the patients condition required an additional E&amp;M service above and beyond the usual pre and post-op care associated with the procedure performed.</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E&amp;M service elements must be clearly documented to justify that a visit took place beyond the elements necessary to perform the procedure.</a:t>
            </a: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t>
            </a:r>
            <a:r>
              <a:rPr lang="en-US" sz="1100" dirty="0" smtClean="0">
                <a:solidFill>
                  <a:schemeClr val="accent1">
                    <a:lumMod val="75000"/>
                  </a:schemeClr>
                </a:solidFill>
              </a:rPr>
              <a:t>Modifier </a:t>
            </a:r>
            <a:r>
              <a:rPr lang="en-US" sz="1100" dirty="0">
                <a:solidFill>
                  <a:schemeClr val="accent1">
                    <a:lumMod val="75000"/>
                  </a:schemeClr>
                </a:solidFill>
              </a:rPr>
              <a:t>Category: E/M Only &amp; Global Package</a:t>
            </a:r>
            <a:r>
              <a:rPr lang="en-US" dirty="0">
                <a:solidFill>
                  <a:schemeClr val="accent1">
                    <a:lumMod val="75000"/>
                  </a:schemeClr>
                </a:solidFill>
              </a:rPr>
              <a:t/>
            </a:r>
            <a:br>
              <a:rPr lang="en-US" dirty="0">
                <a:solidFill>
                  <a:schemeClr val="accent1">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20508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dirty="0" smtClean="0">
                <a:solidFill>
                  <a:schemeClr val="tx1"/>
                </a:solidFill>
              </a:rPr>
              <a:t>Modifier – 25</a:t>
            </a: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a:xfrm>
            <a:off x="677334" y="1787236"/>
            <a:ext cx="8596668" cy="4254126"/>
          </a:xfrm>
        </p:spPr>
        <p:txBody>
          <a:bodyPr>
            <a:noAutofit/>
          </a:bodyPr>
          <a:lstStyle/>
          <a:p>
            <a:pPr marL="0" indent="0">
              <a:buNone/>
            </a:pPr>
            <a:r>
              <a:rPr lang="en-US" sz="3200" dirty="0" smtClean="0"/>
              <a:t>Example:</a:t>
            </a:r>
            <a:r>
              <a:rPr lang="en-US" sz="3200" dirty="0" smtClean="0">
                <a:solidFill>
                  <a:schemeClr val="accent5">
                    <a:lumMod val="75000"/>
                  </a:schemeClr>
                </a:solidFill>
              </a:rPr>
              <a:t>  An established patient is seen by the physician to evaluate his general osteoarthritis, benign HTN and NIDDM.  While examining the patient, the physician determines that an arthrocentesis of the patient’s knee joint needs to be performed.</a:t>
            </a:r>
          </a:p>
          <a:p>
            <a:pPr marL="0" indent="0">
              <a:buNone/>
            </a:pPr>
            <a:endParaRPr lang="en-US" sz="3200" dirty="0"/>
          </a:p>
          <a:p>
            <a:pPr marL="0" indent="0">
              <a:buNone/>
            </a:pPr>
            <a:r>
              <a:rPr lang="en-US" sz="3200" dirty="0" smtClean="0"/>
              <a:t>Report:  </a:t>
            </a:r>
            <a:r>
              <a:rPr lang="en-US" sz="3200" dirty="0" smtClean="0">
                <a:solidFill>
                  <a:schemeClr val="accent5">
                    <a:lumMod val="75000"/>
                  </a:schemeClr>
                </a:solidFill>
              </a:rPr>
              <a:t>9921X(25) &amp; 20610</a:t>
            </a:r>
            <a:endParaRPr lang="en-US" sz="3200" dirty="0">
              <a:solidFill>
                <a:schemeClr val="accent5">
                  <a:lumMod val="75000"/>
                </a:schemeClr>
              </a:solidFill>
            </a:endParaRPr>
          </a:p>
        </p:txBody>
      </p:sp>
    </p:spTree>
    <p:extLst>
      <p:ext uri="{BB962C8B-B14F-4D97-AF65-F5344CB8AC3E}">
        <p14:creationId xmlns:p14="http://schemas.microsoft.com/office/powerpoint/2010/main" val="1256633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 – 26 Professional Component</a:t>
            </a:r>
            <a:r>
              <a:rPr lang="en-US" sz="4000" dirty="0" smtClean="0">
                <a:solidFill>
                  <a:schemeClr val="tx1"/>
                </a:solidFill>
              </a:rPr>
              <a:t/>
            </a:r>
            <a:br>
              <a:rPr lang="en-US" sz="4000" dirty="0" smtClean="0">
                <a:solidFill>
                  <a:schemeClr val="tx1"/>
                </a:solidFill>
              </a:rPr>
            </a:br>
            <a:r>
              <a:rPr lang="en-US" sz="2700" dirty="0" smtClean="0">
                <a:solidFill>
                  <a:schemeClr val="tx1"/>
                </a:solidFill>
              </a:rPr>
              <a:t>(Appended to procedure code)</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Certain procedures are a combination of a physician component and a technical component.</a:t>
            </a:r>
            <a:br>
              <a:rPr lang="en-US" dirty="0" smtClean="0">
                <a:solidFill>
                  <a:schemeClr val="accent5">
                    <a:lumMod val="75000"/>
                  </a:schemeClr>
                </a:solidFill>
              </a:rPr>
            </a:br>
            <a:r>
              <a:rPr lang="en-US" dirty="0">
                <a:solidFill>
                  <a:schemeClr val="accent5">
                    <a:lumMod val="75000"/>
                  </a:schemeClr>
                </a:solidFill>
              </a:rPr>
              <a:t/>
            </a:r>
            <a:br>
              <a:rPr lang="en-US" dirty="0">
                <a:solidFill>
                  <a:schemeClr val="accent5">
                    <a:lumMod val="75000"/>
                  </a:schemeClr>
                </a:solidFill>
              </a:rPr>
            </a:br>
            <a:r>
              <a:rPr lang="en-US" dirty="0" smtClean="0">
                <a:solidFill>
                  <a:schemeClr val="accent5">
                    <a:lumMod val="75000"/>
                  </a:schemeClr>
                </a:solidFill>
              </a:rPr>
              <a:t>When the physician component is reported separately, add -26 to the CPT code to identify that the physician’s component </a:t>
            </a:r>
            <a:r>
              <a:rPr lang="en-US" b="1" u="sng" dirty="0" smtClean="0">
                <a:solidFill>
                  <a:schemeClr val="accent5">
                    <a:lumMod val="75000"/>
                  </a:schemeClr>
                </a:solidFill>
              </a:rPr>
              <a:t>ONLY</a:t>
            </a:r>
            <a:r>
              <a:rPr lang="en-US" dirty="0" smtClean="0">
                <a:solidFill>
                  <a:schemeClr val="accent5">
                    <a:lumMod val="75000"/>
                  </a:schemeClr>
                </a:solidFill>
              </a:rPr>
              <a:t> is being billed.</a:t>
            </a:r>
            <a:br>
              <a:rPr lang="en-US"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4077489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 – 26 Professional Component</a:t>
            </a:r>
            <a:r>
              <a:rPr lang="en-US" sz="4000" dirty="0" smtClean="0">
                <a:solidFill>
                  <a:schemeClr val="tx1"/>
                </a:solidFill>
              </a:rPr>
              <a:t/>
            </a:r>
            <a:br>
              <a:rPr lang="en-US" sz="4000" dirty="0" smtClean="0">
                <a:solidFill>
                  <a:schemeClr val="tx1"/>
                </a:solidFill>
              </a:rPr>
            </a:br>
            <a:r>
              <a:rPr lang="en-US" sz="2700" dirty="0" smtClean="0">
                <a:solidFill>
                  <a:schemeClr val="tx1"/>
                </a:solidFill>
              </a:rPr>
              <a:t>(Appended to procedure code)</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2700" dirty="0" smtClean="0">
                <a:solidFill>
                  <a:schemeClr val="accent5">
                    <a:lumMod val="75000"/>
                  </a:schemeClr>
                </a:solidFill>
              </a:rPr>
              <a:t>For use by physicians when utilizing equipment owned by a hospital/facility</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Interpretations must be separate, distinct, written and signed</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Not all procedures have a professional/technical split</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Refer to Medicare Fee Schedule to determine what procedures are eligible for this modifier</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Common Services billed with – 26:  Radiology, Stress Tests, Heart Catheterizations</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598779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- 26</a:t>
            </a:r>
            <a:endParaRPr lang="en-US" dirty="0">
              <a:solidFill>
                <a:schemeClr val="tx1"/>
              </a:solidFill>
            </a:endParaRPr>
          </a:p>
        </p:txBody>
      </p:sp>
      <p:sp>
        <p:nvSpPr>
          <p:cNvPr id="3" name="Content Placeholder 2"/>
          <p:cNvSpPr>
            <a:spLocks noGrp="1"/>
          </p:cNvSpPr>
          <p:nvPr>
            <p:ph idx="1"/>
          </p:nvPr>
        </p:nvSpPr>
        <p:spPr/>
        <p:txBody>
          <a:bodyPr>
            <a:noAutofit/>
          </a:bodyPr>
          <a:lstStyle/>
          <a:p>
            <a:pPr marL="0" indent="0">
              <a:buNone/>
            </a:pPr>
            <a:r>
              <a:rPr lang="en-US" sz="2000" dirty="0" smtClean="0">
                <a:solidFill>
                  <a:schemeClr val="accent5">
                    <a:lumMod val="75000"/>
                  </a:schemeClr>
                </a:solidFill>
              </a:rPr>
              <a:t>Certain procedures are a combination of a physician component and a technical component.  When physician component is reported separately, add -26 to the CPT code to identify that the physician’s component only is being billed.</a:t>
            </a:r>
          </a:p>
          <a:p>
            <a:pPr marL="0" indent="0">
              <a:buNone/>
            </a:pPr>
            <a:endParaRPr lang="en-US" sz="2000" dirty="0">
              <a:solidFill>
                <a:schemeClr val="accent5">
                  <a:lumMod val="75000"/>
                </a:schemeClr>
              </a:solidFill>
            </a:endParaRPr>
          </a:p>
          <a:p>
            <a:pPr marL="0" indent="0">
              <a:buNone/>
            </a:pPr>
            <a:r>
              <a:rPr lang="en-US" sz="2000" dirty="0" smtClean="0">
                <a:solidFill>
                  <a:schemeClr val="tx1"/>
                </a:solidFill>
              </a:rPr>
              <a:t>Example:</a:t>
            </a:r>
            <a:r>
              <a:rPr lang="en-US" sz="2000" dirty="0" smtClean="0">
                <a:solidFill>
                  <a:schemeClr val="accent5">
                    <a:lumMod val="75000"/>
                  </a:schemeClr>
                </a:solidFill>
              </a:rPr>
              <a:t>  A 72 year old woman comes to the Emergency Room complaining of chest discomfort.  The physician orders a complete 2D echocardiography using the hospital equipment.  The physician provides the written interpretation.</a:t>
            </a:r>
          </a:p>
          <a:p>
            <a:pPr marL="0" indent="0">
              <a:buNone/>
            </a:pPr>
            <a:endParaRPr lang="en-US" sz="2000" dirty="0">
              <a:solidFill>
                <a:schemeClr val="accent5">
                  <a:lumMod val="75000"/>
                </a:schemeClr>
              </a:solidFill>
            </a:endParaRPr>
          </a:p>
          <a:p>
            <a:pPr marL="0" indent="0">
              <a:buNone/>
            </a:pPr>
            <a:r>
              <a:rPr lang="en-US" sz="2000" dirty="0" smtClean="0">
                <a:solidFill>
                  <a:schemeClr val="tx1"/>
                </a:solidFill>
              </a:rPr>
              <a:t>Report:</a:t>
            </a:r>
            <a:r>
              <a:rPr lang="en-US" sz="2000" dirty="0" smtClean="0">
                <a:solidFill>
                  <a:schemeClr val="accent5">
                    <a:lumMod val="75000"/>
                  </a:schemeClr>
                </a:solidFill>
              </a:rPr>
              <a:t>	CPT Codes 93307(26)</a:t>
            </a:r>
            <a:endParaRPr lang="en-US" sz="2000" dirty="0">
              <a:solidFill>
                <a:schemeClr val="accent5">
                  <a:lumMod val="75000"/>
                </a:schemeClr>
              </a:solidFill>
            </a:endParaRPr>
          </a:p>
        </p:txBody>
      </p:sp>
    </p:spTree>
    <p:extLst>
      <p:ext uri="{BB962C8B-B14F-4D97-AF65-F5344CB8AC3E}">
        <p14:creationId xmlns:p14="http://schemas.microsoft.com/office/powerpoint/2010/main" val="1508526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 – 54 Surgical Care Only</a:t>
            </a:r>
            <a:r>
              <a:rPr lang="en-US" sz="4000" dirty="0" smtClean="0">
                <a:solidFill>
                  <a:schemeClr val="tx1"/>
                </a:solidFill>
              </a:rPr>
              <a:t/>
            </a:r>
            <a:br>
              <a:rPr lang="en-US" sz="4000" dirty="0" smtClean="0">
                <a:solidFill>
                  <a:schemeClr val="tx1"/>
                </a:solidFill>
              </a:rPr>
            </a:br>
            <a:r>
              <a:rPr lang="en-US" sz="2700" dirty="0" smtClean="0">
                <a:solidFill>
                  <a:schemeClr val="tx1"/>
                </a:solidFill>
              </a:rPr>
              <a:t>(Appended to the surgical procedure codes only)</a:t>
            </a:r>
            <a:r>
              <a:rPr lang="en-US" sz="2700" dirty="0">
                <a:solidFill>
                  <a:schemeClr val="tx1"/>
                </a:solidFill>
              </a:rPr>
              <a:t/>
            </a:r>
            <a:br>
              <a:rPr lang="en-US" sz="2700" dirty="0">
                <a:solidFill>
                  <a:schemeClr val="tx1"/>
                </a:solidFill>
              </a:rPr>
            </a:br>
            <a:r>
              <a:rPr lang="en-US" sz="2200" dirty="0" smtClean="0">
                <a:solidFill>
                  <a:schemeClr val="tx1"/>
                </a:solidFill>
              </a:rPr>
              <a:t/>
            </a:r>
            <a:br>
              <a:rPr lang="en-US" sz="2200" dirty="0" smtClean="0">
                <a:solidFill>
                  <a:schemeClr val="tx1"/>
                </a:solidFill>
              </a:rPr>
            </a:br>
            <a:r>
              <a:rPr lang="en-US" sz="2400" dirty="0" smtClean="0">
                <a:solidFill>
                  <a:schemeClr val="accent5">
                    <a:lumMod val="75000"/>
                  </a:schemeClr>
                </a:solidFill>
              </a:rPr>
              <a:t>Physician service to the patient was only the intra-operative procedure. (The physician is paid a portion of the global package and another physician will perform the pre &amp; post-operative care)</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There should be agreement for the transfer of care between physicians</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Do not use with procedure codes having a zero day global period</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Do not use -54 if physician is a covering physician (locum tenens) or part of the same group as the physician who performed the procedure</a:t>
            </a:r>
            <a:br>
              <a:rPr lang="en-US" sz="24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200" dirty="0" smtClean="0">
                <a:solidFill>
                  <a:schemeClr val="tx1"/>
                </a:solidFill>
              </a:rPr>
              <a:t>Example: </a:t>
            </a:r>
            <a:r>
              <a:rPr lang="en-US" sz="2200" dirty="0" smtClean="0">
                <a:solidFill>
                  <a:schemeClr val="accent5">
                    <a:lumMod val="75000"/>
                  </a:schemeClr>
                </a:solidFill>
              </a:rPr>
              <a:t>A neurosurgeon travels to a rural location to perform a craniotomy for drainage of an intracranial abscess.  He assessed the patient the day before, and performed the procedure.  Follow-up care was provided by a local surgeon.  The Neurosurgeon would report 61321-54 </a:t>
            </a: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954504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 – 55 Post Operative Management Only</a:t>
            </a:r>
            <a:r>
              <a:rPr lang="en-US" sz="4000" dirty="0" smtClean="0">
                <a:solidFill>
                  <a:schemeClr val="tx1"/>
                </a:solidFill>
              </a:rPr>
              <a:t/>
            </a:r>
            <a:br>
              <a:rPr lang="en-US" sz="4000" dirty="0" smtClean="0">
                <a:solidFill>
                  <a:schemeClr val="tx1"/>
                </a:solidFill>
              </a:rPr>
            </a:br>
            <a:r>
              <a:rPr lang="en-US" sz="2700" dirty="0" smtClean="0">
                <a:solidFill>
                  <a:schemeClr val="tx1"/>
                </a:solidFill>
              </a:rPr>
              <a:t>(Appended to the surgical procedure codes only)</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4000" dirty="0" smtClean="0">
                <a:solidFill>
                  <a:schemeClr val="accent5">
                    <a:lumMod val="75000"/>
                  </a:schemeClr>
                </a:solidFill>
              </a:rPr>
              <a:t>Modifier 55 is reported when one physician performed the postoperative management only; another physician performed the surgical procedure</a:t>
            </a: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tx1"/>
                </a:solidFill>
              </a:rPr>
              <a:t>Example: </a:t>
            </a:r>
            <a:r>
              <a:rPr lang="en-US" sz="2700" dirty="0">
                <a:solidFill>
                  <a:schemeClr val="accent5">
                    <a:lumMod val="75000"/>
                  </a:schemeClr>
                </a:solidFill>
              </a:rPr>
              <a:t>While on vacation in Vail, the patient had a skiing accident.  A local Orthopedist in Vail did the pre-operative &amp; intra-operative procedure.  The patient’s physician at home provides all the post-op care and would bill by adding a -55 to the surgical procedure code.</a:t>
            </a:r>
            <a:br>
              <a:rPr lang="en-US" sz="2700" dirty="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847903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386"/>
            <a:ext cx="12433539"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000" u="sng" dirty="0" smtClean="0">
                <a:solidFill>
                  <a:schemeClr val="tx1"/>
                </a:solidFill>
              </a:rPr>
              <a:t>What Are Modifiers</a:t>
            </a:r>
            <a:r>
              <a:rPr lang="en-US" sz="4000" dirty="0" smtClean="0">
                <a:solidFill>
                  <a:schemeClr val="tx1"/>
                </a:solidFill>
              </a:rPr>
              <a:t>?</a:t>
            </a:r>
            <a:br>
              <a:rPr lang="en-US" sz="4000" dirty="0" smtClean="0">
                <a:solidFill>
                  <a:schemeClr val="tx1"/>
                </a:solidFill>
              </a:rPr>
            </a:br>
            <a:r>
              <a:rPr lang="en-US" sz="4000" dirty="0" smtClean="0">
                <a:solidFill>
                  <a:schemeClr val="accent5">
                    <a:lumMod val="75000"/>
                  </a:schemeClr>
                </a:solidFill>
              </a:rPr>
              <a:t/>
            </a:r>
            <a:br>
              <a:rPr lang="en-US" sz="4000" dirty="0" smtClean="0">
                <a:solidFill>
                  <a:schemeClr val="accent5">
                    <a:lumMod val="75000"/>
                  </a:schemeClr>
                </a:solidFill>
              </a:rPr>
            </a:br>
            <a:r>
              <a:rPr lang="en-US" sz="4000" dirty="0" smtClean="0">
                <a:solidFill>
                  <a:schemeClr val="accent5">
                    <a:lumMod val="75000"/>
                  </a:schemeClr>
                </a:solidFill>
              </a:rPr>
              <a:t>Modifiers are two digit codes appended to a CPT code</a:t>
            </a:r>
            <a:br>
              <a:rPr lang="en-US" sz="4000" dirty="0" smtClean="0">
                <a:solidFill>
                  <a:schemeClr val="accent5">
                    <a:lumMod val="75000"/>
                  </a:schemeClr>
                </a:solidFill>
              </a:rPr>
            </a:br>
            <a:r>
              <a:rPr lang="en-US" sz="4000" dirty="0" smtClean="0">
                <a:solidFill>
                  <a:schemeClr val="accent5">
                    <a:lumMod val="75000"/>
                  </a:schemeClr>
                </a:solidFill>
              </a:rPr>
              <a:t>that indicates that a service or procedure has</a:t>
            </a:r>
            <a:br>
              <a:rPr lang="en-US" sz="4000" dirty="0" smtClean="0">
                <a:solidFill>
                  <a:schemeClr val="accent5">
                    <a:lumMod val="75000"/>
                  </a:schemeClr>
                </a:solidFill>
              </a:rPr>
            </a:br>
            <a:r>
              <a:rPr lang="en-US" sz="4000" dirty="0" smtClean="0">
                <a:solidFill>
                  <a:schemeClr val="accent5">
                    <a:lumMod val="75000"/>
                  </a:schemeClr>
                </a:solidFill>
              </a:rPr>
              <a:t>been altered by a specific circumstance, but</a:t>
            </a:r>
            <a:br>
              <a:rPr lang="en-US" sz="4000" dirty="0" smtClean="0">
                <a:solidFill>
                  <a:schemeClr val="accent5">
                    <a:lumMod val="75000"/>
                  </a:schemeClr>
                </a:solidFill>
              </a:rPr>
            </a:br>
            <a:r>
              <a:rPr lang="en-US" sz="4000" dirty="0" smtClean="0">
                <a:solidFill>
                  <a:schemeClr val="accent5">
                    <a:lumMod val="75000"/>
                  </a:schemeClr>
                </a:solidFill>
              </a:rPr>
              <a:t>has not changed in its basic definition</a:t>
            </a:r>
            <a:br>
              <a:rPr lang="en-US" sz="4000" dirty="0" smtClean="0">
                <a:solidFill>
                  <a:schemeClr val="accent5">
                    <a:lumMod val="75000"/>
                  </a:schemeClr>
                </a:solidFill>
              </a:rPr>
            </a:br>
            <a:r>
              <a:rPr lang="en-US" sz="4000" dirty="0" smtClean="0">
                <a:solidFill>
                  <a:schemeClr val="accent5">
                    <a:lumMod val="75000"/>
                  </a:schemeClr>
                </a:solidFill>
              </a:rPr>
              <a:t>“Strictly alters the code definition”</a:t>
            </a:r>
            <a:r>
              <a:rPr lang="en-US" sz="4000" dirty="0" smtClean="0">
                <a:solidFill>
                  <a:schemeClr val="tx1"/>
                </a:solidFill>
              </a:rPr>
              <a:t/>
            </a:r>
            <a:br>
              <a:rPr lang="en-US" sz="4000" dirty="0" smtClean="0">
                <a:solidFill>
                  <a:schemeClr val="tx1"/>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7079946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 – 56 Pre Operative Management Only</a:t>
            </a:r>
            <a:r>
              <a:rPr lang="en-US" sz="4000" dirty="0" smtClean="0">
                <a:solidFill>
                  <a:schemeClr val="tx1"/>
                </a:solidFill>
              </a:rPr>
              <a:t/>
            </a:r>
            <a:br>
              <a:rPr lang="en-US" sz="4000" dirty="0" smtClean="0">
                <a:solidFill>
                  <a:schemeClr val="tx1"/>
                </a:solidFill>
              </a:rPr>
            </a:br>
            <a:r>
              <a:rPr lang="en-US" sz="2700" dirty="0" smtClean="0">
                <a:solidFill>
                  <a:schemeClr val="tx1"/>
                </a:solidFill>
              </a:rPr>
              <a:t>(Appended to the surgical procedure codes only)</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4000" dirty="0" smtClean="0">
                <a:solidFill>
                  <a:schemeClr val="accent5">
                    <a:lumMod val="75000"/>
                  </a:schemeClr>
                </a:solidFill>
              </a:rPr>
              <a:t>Modifier 56 is reported when one physician performed the preoperative care and evaluation and another physician performed the surgical procedure</a:t>
            </a: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800" dirty="0" smtClean="0">
                <a:solidFill>
                  <a:schemeClr val="tx1"/>
                </a:solidFill>
              </a:rPr>
              <a:t>Example:  </a:t>
            </a:r>
            <a:r>
              <a:rPr lang="en-US" sz="2800" dirty="0" smtClean="0">
                <a:solidFill>
                  <a:schemeClr val="accent5">
                    <a:lumMod val="75000"/>
                  </a:schemeClr>
                </a:solidFill>
              </a:rPr>
              <a:t>Internist </a:t>
            </a:r>
            <a:r>
              <a:rPr lang="en-US" sz="2800" dirty="0">
                <a:solidFill>
                  <a:schemeClr val="accent5">
                    <a:lumMod val="75000"/>
                  </a:schemeClr>
                </a:solidFill>
              </a:rPr>
              <a:t>does pre-op work-up on a patient having a laparoscopic cholecystectomy by a general surgeon who travels to the area monthly.  </a:t>
            </a:r>
            <a:br>
              <a:rPr lang="en-US" sz="2800" dirty="0">
                <a:solidFill>
                  <a:schemeClr val="accent5">
                    <a:lumMod val="75000"/>
                  </a:schemeClr>
                </a:solidFill>
              </a:rPr>
            </a:br>
            <a:r>
              <a:rPr lang="en-US" sz="2800" dirty="0">
                <a:solidFill>
                  <a:schemeClr val="accent5">
                    <a:lumMod val="75000"/>
                  </a:schemeClr>
                </a:solidFill>
              </a:rPr>
              <a:t>Internist would bill 47562-56</a:t>
            </a: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8720798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Modifier-57 Decision for Surgery</a:t>
            </a:r>
            <a:br>
              <a:rPr lang="en-US" sz="4400" dirty="0" smtClean="0">
                <a:solidFill>
                  <a:schemeClr val="tx1"/>
                </a:solidFill>
              </a:rPr>
            </a:br>
            <a:r>
              <a:rPr lang="en-US" sz="2700" dirty="0" smtClean="0">
                <a:solidFill>
                  <a:schemeClr val="tx1"/>
                </a:solidFill>
              </a:rPr>
              <a:t>(Appended to E&amp;M code only)</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accent5">
                    <a:lumMod val="75000"/>
                  </a:schemeClr>
                </a:solidFill>
              </a:rPr>
              <a:t>The purpose of this modifier is to report an E&amp;M service on the day before or on the day of a major surgery (90 day global period) which results in the initial decision to perform the surgery</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Without using this modifier on the E&amp;M code the E&amp;M will be denied as </a:t>
            </a:r>
            <a:br>
              <a:rPr lang="en-US" sz="2700" dirty="0" smtClean="0">
                <a:solidFill>
                  <a:schemeClr val="accent5">
                    <a:lumMod val="75000"/>
                  </a:schemeClr>
                </a:solidFill>
              </a:rPr>
            </a:br>
            <a:r>
              <a:rPr lang="en-US" sz="2700" dirty="0" smtClean="0">
                <a:solidFill>
                  <a:schemeClr val="accent5">
                    <a:lumMod val="75000"/>
                  </a:schemeClr>
                </a:solidFill>
              </a:rPr>
              <a:t>“included in the Global period of the surgical procedure”.</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400" dirty="0" smtClean="0">
                <a:solidFill>
                  <a:schemeClr val="tx1"/>
                </a:solidFill>
              </a:rPr>
              <a:t>Example:  </a:t>
            </a:r>
            <a:r>
              <a:rPr lang="en-US" sz="2400" dirty="0" smtClean="0">
                <a:solidFill>
                  <a:schemeClr val="accent5">
                    <a:lumMod val="75000"/>
                  </a:schemeClr>
                </a:solidFill>
              </a:rPr>
              <a:t>Patient comes to the emergency department with sudden onset of acute abdominal pain. GYN physician evaluates patient &amp; determines that patient has a twisted ovarian cyst.  Physician admits patient to OR for a right </a:t>
            </a:r>
            <a:r>
              <a:rPr lang="en-US" sz="2400" dirty="0" err="1" smtClean="0">
                <a:solidFill>
                  <a:schemeClr val="accent5">
                    <a:lumMod val="75000"/>
                  </a:schemeClr>
                </a:solidFill>
              </a:rPr>
              <a:t>salpingo</a:t>
            </a:r>
            <a:r>
              <a:rPr lang="en-US" sz="2400" dirty="0" smtClean="0">
                <a:solidFill>
                  <a:schemeClr val="accent5">
                    <a:lumMod val="75000"/>
                  </a:schemeClr>
                </a:solidFill>
              </a:rPr>
              <a:t>-oophorectomy.  CPT codes report are 99223(57) &amp; 58720.</a:t>
            </a: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						</a:t>
            </a:r>
            <a:r>
              <a:rPr lang="en-US" sz="1100" dirty="0" smtClean="0">
                <a:solidFill>
                  <a:schemeClr val="accent1">
                    <a:lumMod val="75000"/>
                  </a:schemeClr>
                </a:solidFill>
              </a:rPr>
              <a:t>Modifier </a:t>
            </a:r>
            <a:r>
              <a:rPr lang="en-US" sz="1100" dirty="0">
                <a:solidFill>
                  <a:schemeClr val="accent1">
                    <a:lumMod val="75000"/>
                  </a:schemeClr>
                </a:solidFill>
              </a:rPr>
              <a:t>Category: </a:t>
            </a:r>
            <a:r>
              <a:rPr lang="en-US" sz="1100" dirty="0" smtClean="0">
                <a:solidFill>
                  <a:schemeClr val="accent1">
                    <a:lumMod val="75000"/>
                  </a:schemeClr>
                </a:solidFill>
              </a:rPr>
              <a:t>E/M Only &amp; Global </a:t>
            </a:r>
            <a:r>
              <a:rPr lang="en-US" sz="1100" dirty="0">
                <a:solidFill>
                  <a:schemeClr val="accent1">
                    <a:lumMod val="75000"/>
                  </a:schemeClr>
                </a:solidFill>
              </a:rPr>
              <a:t>Package</a:t>
            </a:r>
            <a:br>
              <a:rPr lang="en-US" sz="1100" dirty="0">
                <a:solidFill>
                  <a:schemeClr val="accent1">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061732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Modifier-58 Staged or Related Procedure by the Same Physician during the Postoperative Period</a:t>
            </a:r>
            <a:br>
              <a:rPr lang="en-US" sz="4400" dirty="0" smtClean="0">
                <a:solidFill>
                  <a:schemeClr val="tx1"/>
                </a:solidFill>
              </a:rPr>
            </a:br>
            <a:r>
              <a:rPr lang="en-US" sz="2700" dirty="0" smtClean="0">
                <a:solidFill>
                  <a:schemeClr val="tx1"/>
                </a:solidFill>
              </a:rPr>
              <a:t>(Appended to surgical code)</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accent5">
                    <a:lumMod val="75000"/>
                  </a:schemeClr>
                </a:solidFill>
              </a:rPr>
              <a:t>The purpose of this modifier is to report the performance of a procedure or service during the postoperative period for one of the following circumstance's:</a:t>
            </a:r>
            <a:br>
              <a:rPr lang="en-US" sz="2700" dirty="0" smtClean="0">
                <a:solidFill>
                  <a:schemeClr val="accent5">
                    <a:lumMod val="75000"/>
                  </a:schemeClr>
                </a:solidFill>
              </a:rPr>
            </a:br>
            <a:r>
              <a:rPr lang="en-US" sz="2700" dirty="0" smtClean="0">
                <a:solidFill>
                  <a:schemeClr val="accent5">
                    <a:lumMod val="75000"/>
                  </a:schemeClr>
                </a:solidFill>
              </a:rPr>
              <a:t>planned or staged</a:t>
            </a:r>
            <a:br>
              <a:rPr lang="en-US" sz="2700" dirty="0" smtClean="0">
                <a:solidFill>
                  <a:schemeClr val="accent5">
                    <a:lumMod val="75000"/>
                  </a:schemeClr>
                </a:solidFill>
              </a:rPr>
            </a:br>
            <a:r>
              <a:rPr lang="en-US" sz="2700" dirty="0" smtClean="0">
                <a:solidFill>
                  <a:schemeClr val="accent5">
                    <a:lumMod val="75000"/>
                  </a:schemeClr>
                </a:solidFill>
              </a:rPr>
              <a:t>more extensive than the original procedure</a:t>
            </a:r>
            <a:br>
              <a:rPr lang="en-US" sz="2700" dirty="0" smtClean="0">
                <a:solidFill>
                  <a:schemeClr val="accent5">
                    <a:lumMod val="75000"/>
                  </a:schemeClr>
                </a:solidFill>
              </a:rPr>
            </a:br>
            <a:r>
              <a:rPr lang="en-US" sz="2700" dirty="0" smtClean="0">
                <a:solidFill>
                  <a:schemeClr val="accent5">
                    <a:lumMod val="75000"/>
                  </a:schemeClr>
                </a:solidFill>
              </a:rPr>
              <a:t>therapy following a surgical procedure</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This modifier is used to report a staged or related procedure by the same physician during the postoperative period of the first procedure</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Modifier -58 is used </a:t>
            </a:r>
            <a:r>
              <a:rPr lang="en-US" sz="2700" b="1" u="sng" dirty="0" smtClean="0">
                <a:solidFill>
                  <a:schemeClr val="accent5">
                    <a:lumMod val="75000"/>
                  </a:schemeClr>
                </a:solidFill>
              </a:rPr>
              <a:t>ONLY</a:t>
            </a:r>
            <a:r>
              <a:rPr lang="en-US" sz="2700" dirty="0" smtClean="0">
                <a:solidFill>
                  <a:schemeClr val="accent5">
                    <a:lumMod val="75000"/>
                  </a:schemeClr>
                </a:solidFill>
              </a:rPr>
              <a:t> during the global surgical period for the original procedure</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4677468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Modifier-58 Staged or Related Procedure by the Same Physician during the Postoperative Period</a:t>
            </a:r>
            <a:br>
              <a:rPr lang="en-US" sz="4400" dirty="0" smtClean="0">
                <a:solidFill>
                  <a:schemeClr val="tx1"/>
                </a:solidFill>
              </a:rPr>
            </a:br>
            <a:r>
              <a:rPr lang="en-US" sz="2700" dirty="0" smtClean="0">
                <a:solidFill>
                  <a:schemeClr val="tx1"/>
                </a:solidFill>
              </a:rPr>
              <a:t>(Appended to surgical code)</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accent5">
                    <a:lumMod val="75000"/>
                  </a:schemeClr>
                </a:solidFill>
              </a:rPr>
              <a:t>The purpose of this modifier is to report the performance of a procedure or service during the postoperative period for one of the following circumstance's:</a:t>
            </a:r>
            <a:br>
              <a:rPr lang="en-US" sz="2700" dirty="0" smtClean="0">
                <a:solidFill>
                  <a:schemeClr val="accent5">
                    <a:lumMod val="75000"/>
                  </a:schemeClr>
                </a:solidFill>
              </a:rPr>
            </a:br>
            <a:r>
              <a:rPr lang="en-US" sz="2700" dirty="0" smtClean="0">
                <a:solidFill>
                  <a:schemeClr val="accent5">
                    <a:lumMod val="75000"/>
                  </a:schemeClr>
                </a:solidFill>
              </a:rPr>
              <a:t>planned or staged</a:t>
            </a:r>
            <a:br>
              <a:rPr lang="en-US" sz="2700" dirty="0" smtClean="0">
                <a:solidFill>
                  <a:schemeClr val="accent5">
                    <a:lumMod val="75000"/>
                  </a:schemeClr>
                </a:solidFill>
              </a:rPr>
            </a:br>
            <a:r>
              <a:rPr lang="en-US" sz="2700" dirty="0" smtClean="0">
                <a:solidFill>
                  <a:schemeClr val="accent5">
                    <a:lumMod val="75000"/>
                  </a:schemeClr>
                </a:solidFill>
              </a:rPr>
              <a:t>more extensive than the original procedure</a:t>
            </a:r>
            <a:br>
              <a:rPr lang="en-US" sz="2700" dirty="0" smtClean="0">
                <a:solidFill>
                  <a:schemeClr val="accent5">
                    <a:lumMod val="75000"/>
                  </a:schemeClr>
                </a:solidFill>
              </a:rPr>
            </a:br>
            <a:r>
              <a:rPr lang="en-US" sz="2700" dirty="0" smtClean="0">
                <a:solidFill>
                  <a:schemeClr val="accent5">
                    <a:lumMod val="75000"/>
                  </a:schemeClr>
                </a:solidFill>
              </a:rPr>
              <a:t>therapy following a surgical procedure</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This modifier is used to report a staged or related procedure by the same physician during the postoperative period of the first procedure</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Modifier -58 is used </a:t>
            </a:r>
            <a:r>
              <a:rPr lang="en-US" sz="2700" b="1" u="sng" dirty="0" smtClean="0">
                <a:solidFill>
                  <a:schemeClr val="accent5">
                    <a:lumMod val="75000"/>
                  </a:schemeClr>
                </a:solidFill>
              </a:rPr>
              <a:t>ONLY</a:t>
            </a:r>
            <a:r>
              <a:rPr lang="en-US" sz="2700" dirty="0" smtClean="0">
                <a:solidFill>
                  <a:schemeClr val="accent5">
                    <a:lumMod val="75000"/>
                  </a:schemeClr>
                </a:solidFill>
              </a:rPr>
              <a:t> during the global surgical period for the original procedure</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2168188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58 Clinical Examples</a:t>
            </a:r>
            <a:endParaRPr lang="en-US" dirty="0">
              <a:solidFill>
                <a:schemeClr val="tx1"/>
              </a:solidFill>
            </a:endParaRPr>
          </a:p>
        </p:txBody>
      </p:sp>
      <p:sp>
        <p:nvSpPr>
          <p:cNvPr id="3" name="Content Placeholder 2"/>
          <p:cNvSpPr>
            <a:spLocks noGrp="1"/>
          </p:cNvSpPr>
          <p:nvPr>
            <p:ph idx="1"/>
          </p:nvPr>
        </p:nvSpPr>
        <p:spPr>
          <a:xfrm>
            <a:off x="677334" y="2104606"/>
            <a:ext cx="8596668" cy="3880773"/>
          </a:xfrm>
        </p:spPr>
        <p:txBody>
          <a:bodyPr>
            <a:normAutofit lnSpcReduction="10000"/>
          </a:bodyPr>
          <a:lstStyle/>
          <a:p>
            <a:pPr marL="0" indent="0">
              <a:buNone/>
            </a:pPr>
            <a:r>
              <a:rPr lang="en-US" sz="2000" dirty="0" smtClean="0">
                <a:solidFill>
                  <a:schemeClr val="tx1"/>
                </a:solidFill>
              </a:rPr>
              <a:t>Example # 1:  </a:t>
            </a:r>
            <a:r>
              <a:rPr lang="en-US" sz="2000" dirty="0" smtClean="0">
                <a:solidFill>
                  <a:schemeClr val="accent5">
                    <a:lumMod val="75000"/>
                  </a:schemeClr>
                </a:solidFill>
              </a:rPr>
              <a:t>32 year old woman with breast cancer undergoes a mastectomy one week ago.  Today, she is scheduled to have breast implants placed</a:t>
            </a:r>
          </a:p>
          <a:p>
            <a:pPr marL="0" indent="0">
              <a:buNone/>
            </a:pPr>
            <a:r>
              <a:rPr lang="en-US" sz="2000" dirty="0">
                <a:solidFill>
                  <a:schemeClr val="accent5">
                    <a:lumMod val="75000"/>
                  </a:schemeClr>
                </a:solidFill>
              </a:rPr>
              <a:t>	</a:t>
            </a:r>
            <a:r>
              <a:rPr lang="en-US" sz="2000" dirty="0" smtClean="0">
                <a:solidFill>
                  <a:schemeClr val="accent5">
                    <a:lumMod val="75000"/>
                  </a:schemeClr>
                </a:solidFill>
              </a:rPr>
              <a:t>Report:  19342(58)</a:t>
            </a:r>
          </a:p>
          <a:p>
            <a:pPr marL="0" indent="0">
              <a:buNone/>
            </a:pPr>
            <a:endParaRPr lang="en-US" sz="2000" dirty="0">
              <a:solidFill>
                <a:schemeClr val="accent5">
                  <a:lumMod val="75000"/>
                </a:schemeClr>
              </a:solidFill>
            </a:endParaRPr>
          </a:p>
          <a:p>
            <a:pPr marL="0" indent="0">
              <a:buNone/>
            </a:pPr>
            <a:r>
              <a:rPr lang="en-US" sz="2000" dirty="0" smtClean="0">
                <a:solidFill>
                  <a:schemeClr val="tx1"/>
                </a:solidFill>
              </a:rPr>
              <a:t>Example # 2:  </a:t>
            </a:r>
            <a:r>
              <a:rPr lang="en-US" sz="2000" dirty="0" smtClean="0">
                <a:solidFill>
                  <a:schemeClr val="accent5">
                    <a:lumMod val="75000"/>
                  </a:schemeClr>
                </a:solidFill>
              </a:rPr>
              <a:t>Sternal debridement performed for mediastinitis and it is noted that a muscle flap repair will be needed in a few days to close the defect</a:t>
            </a:r>
          </a:p>
          <a:p>
            <a:pPr marL="0" indent="0">
              <a:buNone/>
            </a:pPr>
            <a:r>
              <a:rPr lang="en-US" sz="2000" dirty="0">
                <a:solidFill>
                  <a:schemeClr val="accent5">
                    <a:lumMod val="75000"/>
                  </a:schemeClr>
                </a:solidFill>
              </a:rPr>
              <a:t>	</a:t>
            </a:r>
            <a:r>
              <a:rPr lang="en-US" sz="2000" dirty="0" smtClean="0">
                <a:solidFill>
                  <a:schemeClr val="accent5">
                    <a:lumMod val="75000"/>
                  </a:schemeClr>
                </a:solidFill>
              </a:rPr>
              <a:t>Report:  15734(58) since the muscle flap was planned at the time of 			  the initial surgery</a:t>
            </a:r>
          </a:p>
          <a:p>
            <a:pPr marL="3657600" lvl="8" indent="0">
              <a:buNone/>
            </a:pPr>
            <a:r>
              <a:rPr lang="en-US" sz="1600" dirty="0" smtClean="0">
                <a:solidFill>
                  <a:schemeClr val="accent5">
                    <a:lumMod val="75000"/>
                  </a:schemeClr>
                </a:solidFill>
              </a:rPr>
              <a:t>					</a:t>
            </a:r>
            <a:r>
              <a:rPr lang="en-US" sz="1000" dirty="0" smtClean="0">
                <a:solidFill>
                  <a:schemeClr val="accent1">
                    <a:lumMod val="75000"/>
                  </a:schemeClr>
                </a:solidFill>
              </a:rPr>
              <a:t>Modifier </a:t>
            </a:r>
            <a:r>
              <a:rPr lang="en-US" sz="1000" dirty="0">
                <a:solidFill>
                  <a:schemeClr val="accent1">
                    <a:lumMod val="75000"/>
                  </a:schemeClr>
                </a:solidFill>
              </a:rPr>
              <a:t>Category: Global Package</a:t>
            </a:r>
          </a:p>
          <a:p>
            <a:pPr marL="3657600" lvl="8" indent="0">
              <a:buNone/>
            </a:pPr>
            <a:endParaRPr lang="en-US" sz="1600" dirty="0">
              <a:solidFill>
                <a:schemeClr val="accent5">
                  <a:lumMod val="75000"/>
                </a:schemeClr>
              </a:solidFill>
            </a:endParaRPr>
          </a:p>
          <a:p>
            <a:pPr lvl="1"/>
            <a:endParaRPr lang="en-US" dirty="0" smtClean="0"/>
          </a:p>
          <a:p>
            <a:pPr marL="457200" lvl="1" indent="0">
              <a:buNone/>
            </a:pPr>
            <a:endParaRPr lang="en-US" dirty="0"/>
          </a:p>
        </p:txBody>
      </p:sp>
    </p:spTree>
    <p:extLst>
      <p:ext uri="{BB962C8B-B14F-4D97-AF65-F5344CB8AC3E}">
        <p14:creationId xmlns:p14="http://schemas.microsoft.com/office/powerpoint/2010/main" val="3624168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Modifier-62 Co-Surgeon</a:t>
            </a: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accent5">
                    <a:lumMod val="75000"/>
                  </a:schemeClr>
                </a:solidFill>
              </a:rPr>
              <a:t>When two or more surgeons with different specialties submit claims for the same operative session for the same beneficiary and same date of service, </a:t>
            </a:r>
            <a:r>
              <a:rPr lang="en-US" sz="2700" b="1" u="sng" dirty="0" smtClean="0">
                <a:solidFill>
                  <a:schemeClr val="accent5">
                    <a:lumMod val="75000"/>
                  </a:schemeClr>
                </a:solidFill>
              </a:rPr>
              <a:t>all  </a:t>
            </a:r>
            <a:r>
              <a:rPr lang="en-US" sz="2700" dirty="0" smtClean="0">
                <a:solidFill>
                  <a:schemeClr val="accent5">
                    <a:lumMod val="75000"/>
                  </a:schemeClr>
                </a:solidFill>
              </a:rPr>
              <a:t>providers must use the co-surgeon modifier.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When two different providers bill the same CPT code, same patient and same date of service and one of the providers bills with modifier 62, the other provider must also bill with modifier 62. Note, however, that modifier 62 may only be used when the co-surgeons are of different specialties and are working simultaneously.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9495816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32449" y="1458615"/>
            <a:ext cx="6111551" cy="5355312"/>
          </a:xfrm>
          <a:prstGeom prst="rect">
            <a:avLst/>
          </a:prstGeom>
        </p:spPr>
        <p:txBody>
          <a:bodyPr wrap="square">
            <a:spAutoFit/>
          </a:bodyPr>
          <a:lstStyle/>
          <a:p>
            <a:r>
              <a:rPr lang="en-US" dirty="0"/>
              <a:t>Example # 1:  </a:t>
            </a:r>
            <a:r>
              <a:rPr lang="en-US" dirty="0" smtClean="0">
                <a:solidFill>
                  <a:schemeClr val="accent5">
                    <a:lumMod val="75000"/>
                  </a:schemeClr>
                </a:solidFill>
              </a:rPr>
              <a:t>A provider bills for CPT code 61548, Hypophysectomy or excision of pituitary tumor, and bills with modifier 62, for a patient on date of service March 8, 2014. A different provider bills for the same service for the same patient on the same date of service because he/she was the co-surgeon, yet did not bill with modifier 62. The second surgeon was overpaid for failing to properly apply modifier 62.</a:t>
            </a:r>
            <a:endParaRPr lang="en-US" dirty="0">
              <a:solidFill>
                <a:schemeClr val="accent5">
                  <a:lumMod val="75000"/>
                </a:schemeClr>
              </a:solidFill>
            </a:endParaRPr>
          </a:p>
          <a:p>
            <a:r>
              <a:rPr lang="en-US" dirty="0">
                <a:solidFill>
                  <a:schemeClr val="accent5">
                    <a:lumMod val="75000"/>
                  </a:schemeClr>
                </a:solidFill>
              </a:rPr>
              <a:t>	</a:t>
            </a:r>
          </a:p>
          <a:p>
            <a:r>
              <a:rPr lang="en-US" dirty="0"/>
              <a:t>Example # 2:  </a:t>
            </a:r>
            <a:r>
              <a:rPr lang="en-US" dirty="0" smtClean="0">
                <a:solidFill>
                  <a:schemeClr val="accent5">
                    <a:lumMod val="75000"/>
                  </a:schemeClr>
                </a:solidFill>
              </a:rPr>
              <a:t>A provider bills for CPT code 49652, Laparoscopy, Surgical repair, ventral, umbilical, spigelian or epigastric hernia, and bills with modifier 62, for a patient on July 2, 2014. A different provider bills for the same service for the same patient on the same date of service because he/she was the co-surgeon, yet did not bill with modifier 62. The second surgeon was overpaid for failing to properly apply modifier 62.</a:t>
            </a:r>
          </a:p>
          <a:p>
            <a:endParaRPr lang="en-US" dirty="0">
              <a:solidFill>
                <a:schemeClr val="accent5">
                  <a:lumMod val="75000"/>
                </a:schemeClr>
              </a:solidFill>
            </a:endParaRPr>
          </a:p>
          <a:p>
            <a:endParaRPr lang="en-US" dirty="0">
              <a:solidFill>
                <a:schemeClr val="accent5">
                  <a:lumMod val="75000"/>
                </a:schemeClr>
              </a:solidFill>
            </a:endParaRPr>
          </a:p>
        </p:txBody>
      </p:sp>
      <p:sp>
        <p:nvSpPr>
          <p:cNvPr id="5" name="Rectangle 4"/>
          <p:cNvSpPr/>
          <p:nvPr/>
        </p:nvSpPr>
        <p:spPr>
          <a:xfrm>
            <a:off x="3190072" y="812284"/>
            <a:ext cx="6282489" cy="646331"/>
          </a:xfrm>
          <a:prstGeom prst="rect">
            <a:avLst/>
          </a:prstGeom>
        </p:spPr>
        <p:txBody>
          <a:bodyPr wrap="none">
            <a:spAutoFit/>
          </a:bodyPr>
          <a:lstStyle/>
          <a:p>
            <a:r>
              <a:rPr lang="en-US" sz="3600" dirty="0"/>
              <a:t>Modifier-62 </a:t>
            </a:r>
            <a:r>
              <a:rPr lang="en-US" sz="3600" dirty="0" smtClean="0"/>
              <a:t>Clinical Examples</a:t>
            </a:r>
            <a:endParaRPr lang="en-US" sz="3600" dirty="0"/>
          </a:p>
        </p:txBody>
      </p:sp>
    </p:spTree>
    <p:extLst>
      <p:ext uri="{BB962C8B-B14F-4D97-AF65-F5344CB8AC3E}">
        <p14:creationId xmlns:p14="http://schemas.microsoft.com/office/powerpoint/2010/main" val="30502558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Modifier-76 Repeat Procedure by the Same Physician</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200" dirty="0" smtClean="0">
                <a:solidFill>
                  <a:schemeClr val="accent5">
                    <a:lumMod val="75000"/>
                  </a:schemeClr>
                </a:solidFill>
              </a:rPr>
              <a:t>Modifier -76 is used when it is necessary to report a repeat of the same procedure on the same day</a:t>
            </a:r>
            <a:br>
              <a:rPr lang="en-US" sz="2200" dirty="0" smtClean="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200" dirty="0">
                <a:solidFill>
                  <a:schemeClr val="accent5">
                    <a:lumMod val="75000"/>
                  </a:schemeClr>
                </a:solidFill>
              </a:rPr>
              <a:t>Medicare considers two physicians, in the same group with the same specialty performing services on the same day as the same </a:t>
            </a:r>
            <a:r>
              <a:rPr lang="en-US" sz="2200" dirty="0" smtClean="0">
                <a:solidFill>
                  <a:schemeClr val="accent5">
                    <a:lumMod val="75000"/>
                  </a:schemeClr>
                </a:solidFill>
              </a:rPr>
              <a:t>person</a:t>
            </a:r>
            <a:br>
              <a:rPr lang="en-US" sz="2200" dirty="0" smtClean="0">
                <a:solidFill>
                  <a:schemeClr val="accent5">
                    <a:lumMod val="75000"/>
                  </a:schemeClr>
                </a:solidFill>
              </a:rPr>
            </a:br>
            <a:r>
              <a:rPr lang="en-US" sz="2200" dirty="0">
                <a:solidFill>
                  <a:schemeClr val="accent5">
                    <a:lumMod val="75000"/>
                  </a:schemeClr>
                </a:solidFill>
              </a:rPr>
              <a:t/>
            </a:r>
            <a:br>
              <a:rPr lang="en-US" sz="2200" dirty="0">
                <a:solidFill>
                  <a:schemeClr val="accent5">
                    <a:lumMod val="75000"/>
                  </a:schemeClr>
                </a:solidFill>
              </a:rPr>
            </a:br>
            <a:r>
              <a:rPr lang="en-US" sz="2200" u="sng" dirty="0" smtClean="0">
                <a:solidFill>
                  <a:schemeClr val="accent5">
                    <a:lumMod val="75000"/>
                  </a:schemeClr>
                </a:solidFill>
              </a:rPr>
              <a:t>Appropriate Usage:</a:t>
            </a:r>
            <a:r>
              <a:rPr lang="en-US" sz="2200" dirty="0" smtClean="0">
                <a:solidFill>
                  <a:schemeClr val="accent5">
                    <a:lumMod val="75000"/>
                  </a:schemeClr>
                </a:solidFill>
              </a:rPr>
              <a:t>  On procedure codes that cannot be quantity billed</a:t>
            </a:r>
            <a:br>
              <a:rPr lang="en-US" sz="2200" dirty="0" smtClean="0">
                <a:solidFill>
                  <a:schemeClr val="accent5">
                    <a:lumMod val="75000"/>
                  </a:schemeClr>
                </a:solidFill>
              </a:rPr>
            </a:br>
            <a:r>
              <a:rPr lang="en-US" sz="2200" dirty="0" smtClean="0">
                <a:solidFill>
                  <a:schemeClr val="accent5">
                    <a:lumMod val="75000"/>
                  </a:schemeClr>
                </a:solidFill>
              </a:rPr>
              <a:t>Report each service on a separate line, using a quantity of one and append 76 to the subsequent procedures</a:t>
            </a:r>
            <a:br>
              <a:rPr lang="en-US" sz="2200" dirty="0" smtClean="0">
                <a:solidFill>
                  <a:schemeClr val="accent5">
                    <a:lumMod val="75000"/>
                  </a:schemeClr>
                </a:solidFill>
              </a:rPr>
            </a:br>
            <a:r>
              <a:rPr lang="en-US" sz="2200" dirty="0" smtClean="0">
                <a:solidFill>
                  <a:schemeClr val="accent5">
                    <a:lumMod val="75000"/>
                  </a:schemeClr>
                </a:solidFill>
              </a:rPr>
              <a:t>The </a:t>
            </a:r>
            <a:r>
              <a:rPr lang="en-US" sz="2200" b="1" u="sng" dirty="0" smtClean="0">
                <a:solidFill>
                  <a:schemeClr val="accent5">
                    <a:lumMod val="75000"/>
                  </a:schemeClr>
                </a:solidFill>
              </a:rPr>
              <a:t>SAME</a:t>
            </a:r>
            <a:r>
              <a:rPr lang="en-US" sz="2200" dirty="0" smtClean="0">
                <a:solidFill>
                  <a:schemeClr val="accent5">
                    <a:lumMod val="75000"/>
                  </a:schemeClr>
                </a:solidFill>
              </a:rPr>
              <a:t> physician performs the services</a:t>
            </a:r>
            <a:br>
              <a:rPr lang="en-US" sz="2200" dirty="0" smtClean="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200" u="sng" dirty="0" smtClean="0">
                <a:solidFill>
                  <a:schemeClr val="accent5">
                    <a:lumMod val="75000"/>
                  </a:schemeClr>
                </a:solidFill>
              </a:rPr>
              <a:t>Inappropriate Usage:</a:t>
            </a:r>
            <a:r>
              <a:rPr lang="en-US" sz="2200" dirty="0" smtClean="0">
                <a:solidFill>
                  <a:schemeClr val="accent5">
                    <a:lumMod val="75000"/>
                  </a:schemeClr>
                </a:solidFill>
              </a:rPr>
              <a:t>  Appending to a surgical code</a:t>
            </a:r>
            <a:br>
              <a:rPr lang="en-US" sz="2200" dirty="0" smtClean="0">
                <a:solidFill>
                  <a:schemeClr val="accent5">
                    <a:lumMod val="75000"/>
                  </a:schemeClr>
                </a:solidFill>
              </a:rPr>
            </a:br>
            <a:r>
              <a:rPr lang="en-US" sz="2200" dirty="0" smtClean="0">
                <a:solidFill>
                  <a:schemeClr val="accent5">
                    <a:lumMod val="75000"/>
                  </a:schemeClr>
                </a:solidFill>
              </a:rPr>
              <a:t>Appending to each line of service</a:t>
            </a:r>
            <a:br>
              <a:rPr lang="en-US" sz="2200" dirty="0" smtClean="0">
                <a:solidFill>
                  <a:schemeClr val="accent5">
                    <a:lumMod val="75000"/>
                  </a:schemeClr>
                </a:solidFill>
              </a:rPr>
            </a:br>
            <a:r>
              <a:rPr lang="en-US" sz="2200" dirty="0" smtClean="0">
                <a:solidFill>
                  <a:schemeClr val="accent5">
                    <a:lumMod val="75000"/>
                  </a:schemeClr>
                </a:solidFill>
              </a:rPr>
              <a:t>Repeat services due to equipment or other technical failure</a:t>
            </a:r>
            <a:br>
              <a:rPr lang="en-US" sz="2200" dirty="0" smtClean="0">
                <a:solidFill>
                  <a:schemeClr val="accent5">
                    <a:lumMod val="75000"/>
                  </a:schemeClr>
                </a:solidFill>
              </a:rPr>
            </a:br>
            <a:r>
              <a:rPr lang="en-US" sz="2200" dirty="0" smtClean="0">
                <a:solidFill>
                  <a:schemeClr val="accent5">
                    <a:lumMod val="75000"/>
                  </a:schemeClr>
                </a:solidFill>
              </a:rPr>
              <a:t>For services repeated for quality control purposes</a:t>
            </a:r>
            <a:r>
              <a:rPr lang="en-US" sz="2200" dirty="0">
                <a:solidFill>
                  <a:schemeClr val="accent5">
                    <a:lumMod val="75000"/>
                  </a:schemeClr>
                </a:solidFill>
              </a:rPr>
              <a:t/>
            </a:r>
            <a:br>
              <a:rPr lang="en-US" sz="22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666970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- 76</a:t>
            </a:r>
            <a:endParaRPr lang="en-US" dirty="0">
              <a:solidFill>
                <a:schemeClr val="tx1"/>
              </a:solidFill>
            </a:endParaRPr>
          </a:p>
        </p:txBody>
      </p:sp>
      <p:sp>
        <p:nvSpPr>
          <p:cNvPr id="3" name="Content Placeholder 2"/>
          <p:cNvSpPr>
            <a:spLocks noGrp="1"/>
          </p:cNvSpPr>
          <p:nvPr>
            <p:ph idx="1"/>
          </p:nvPr>
        </p:nvSpPr>
        <p:spPr/>
        <p:txBody>
          <a:bodyPr>
            <a:normAutofit fontScale="92500"/>
          </a:bodyPr>
          <a:lstStyle/>
          <a:p>
            <a:r>
              <a:rPr lang="en-US" sz="2400" dirty="0" smtClean="0">
                <a:solidFill>
                  <a:schemeClr val="accent5">
                    <a:lumMod val="75000"/>
                  </a:schemeClr>
                </a:solidFill>
              </a:rPr>
              <a:t>Medicare considers two physicians, in the same group with the same specialty performing services on the same day as the same physician</a:t>
            </a:r>
          </a:p>
          <a:p>
            <a:r>
              <a:rPr lang="en-US" sz="2400" dirty="0" smtClean="0">
                <a:solidFill>
                  <a:schemeClr val="accent5">
                    <a:lumMod val="75000"/>
                  </a:schemeClr>
                </a:solidFill>
              </a:rPr>
              <a:t>For all procedure codes that cannot be quantity billed always use quantity of “1”</a:t>
            </a:r>
          </a:p>
          <a:p>
            <a:r>
              <a:rPr lang="en-US" sz="2400" dirty="0" smtClean="0">
                <a:solidFill>
                  <a:schemeClr val="accent5">
                    <a:lumMod val="75000"/>
                  </a:schemeClr>
                </a:solidFill>
              </a:rPr>
              <a:t>To avoid denials, bill all services performed on one day on the same claim</a:t>
            </a:r>
          </a:p>
          <a:p>
            <a:r>
              <a:rPr lang="en-US" sz="2400" dirty="0" smtClean="0">
                <a:solidFill>
                  <a:schemeClr val="accent5">
                    <a:lumMod val="75000"/>
                  </a:schemeClr>
                </a:solidFill>
              </a:rPr>
              <a:t>For repeat clinical diagnostic laboratory tests, use modifier 91 if the servi</a:t>
            </a:r>
            <a:r>
              <a:rPr lang="en-US" sz="2400" dirty="0">
                <a:solidFill>
                  <a:schemeClr val="accent5">
                    <a:lumMod val="75000"/>
                  </a:schemeClr>
                </a:solidFill>
              </a:rPr>
              <a:t>c</a:t>
            </a:r>
            <a:r>
              <a:rPr lang="en-US" sz="2400" dirty="0" smtClean="0">
                <a:solidFill>
                  <a:schemeClr val="accent5">
                    <a:lumMod val="75000"/>
                  </a:schemeClr>
                </a:solidFill>
              </a:rPr>
              <a:t>e can not be quantity billed																		</a:t>
            </a:r>
            <a:r>
              <a:rPr lang="en-US" sz="1000" dirty="0" smtClean="0">
                <a:solidFill>
                  <a:schemeClr val="accent1">
                    <a:lumMod val="75000"/>
                  </a:schemeClr>
                </a:solidFill>
              </a:rPr>
              <a:t>Modifier </a:t>
            </a:r>
            <a:r>
              <a:rPr lang="en-US" sz="1000" dirty="0">
                <a:solidFill>
                  <a:schemeClr val="accent1">
                    <a:lumMod val="75000"/>
                  </a:schemeClr>
                </a:solidFill>
              </a:rPr>
              <a:t>Category: Global Package</a:t>
            </a:r>
          </a:p>
          <a:p>
            <a:endParaRPr lang="en-US" sz="2400" dirty="0">
              <a:solidFill>
                <a:schemeClr val="accent5">
                  <a:lumMod val="75000"/>
                </a:schemeClr>
              </a:solidFill>
            </a:endParaRPr>
          </a:p>
        </p:txBody>
      </p:sp>
    </p:spTree>
    <p:extLst>
      <p:ext uri="{BB962C8B-B14F-4D97-AF65-F5344CB8AC3E}">
        <p14:creationId xmlns:p14="http://schemas.microsoft.com/office/powerpoint/2010/main" val="526308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Modifier-77 Repeat Procedure by Another Physician</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700" dirty="0" smtClean="0">
                <a:solidFill>
                  <a:schemeClr val="tx1"/>
                </a:solidFill>
              </a:rPr>
              <a:t/>
            </a:r>
            <a:br>
              <a:rPr lang="en-US" sz="2700" dirty="0" smtClean="0">
                <a:solidFill>
                  <a:schemeClr val="tx1"/>
                </a:solidFill>
              </a:rPr>
            </a:br>
            <a:r>
              <a:rPr lang="en-US" sz="2700" dirty="0" smtClean="0">
                <a:solidFill>
                  <a:schemeClr val="accent5">
                    <a:lumMod val="75000"/>
                  </a:schemeClr>
                </a:solidFill>
              </a:rPr>
              <a:t>Repeat procedure by a different physician; use when it is necessary to report repeat procedure performed on the same day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u="sng" dirty="0" smtClean="0">
                <a:solidFill>
                  <a:schemeClr val="accent5">
                    <a:lumMod val="75000"/>
                  </a:schemeClr>
                </a:solidFill>
              </a:rPr>
              <a:t>Appropriate Usage:</a:t>
            </a:r>
            <a:r>
              <a:rPr lang="en-US" sz="2700" dirty="0" smtClean="0">
                <a:solidFill>
                  <a:schemeClr val="accent5">
                    <a:lumMod val="75000"/>
                  </a:schemeClr>
                </a:solidFill>
              </a:rPr>
              <a:t>  A different physician performs the repeat services</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u="sng" dirty="0" smtClean="0">
                <a:solidFill>
                  <a:schemeClr val="accent5">
                    <a:lumMod val="75000"/>
                  </a:schemeClr>
                </a:solidFill>
              </a:rPr>
              <a:t>Inappropriate Usage:</a:t>
            </a:r>
            <a:r>
              <a:rPr lang="en-US" sz="2700" dirty="0" smtClean="0">
                <a:solidFill>
                  <a:schemeClr val="accent5">
                    <a:lumMod val="75000"/>
                  </a:schemeClr>
                </a:solidFill>
              </a:rPr>
              <a:t>  Appending to a surgical procedure code</a:t>
            </a:r>
            <a:br>
              <a:rPr lang="en-US" sz="2700" dirty="0" smtClean="0">
                <a:solidFill>
                  <a:schemeClr val="accent5">
                    <a:lumMod val="75000"/>
                  </a:schemeClr>
                </a:solidFill>
              </a:rPr>
            </a:br>
            <a:r>
              <a:rPr lang="en-US" sz="2700" dirty="0" smtClean="0">
                <a:solidFill>
                  <a:schemeClr val="accent5">
                    <a:lumMod val="75000"/>
                  </a:schemeClr>
                </a:solidFill>
              </a:rPr>
              <a:t>Appending when the repeat procedure is performed by the same physician</a:t>
            </a:r>
            <a:br>
              <a:rPr lang="en-US" sz="2700" dirty="0" smtClean="0">
                <a:solidFill>
                  <a:schemeClr val="accent5">
                    <a:lumMod val="75000"/>
                  </a:schemeClr>
                </a:solidFill>
              </a:rPr>
            </a:br>
            <a:r>
              <a:rPr lang="en-US" sz="2700" dirty="0" smtClean="0">
                <a:solidFill>
                  <a:schemeClr val="accent5">
                    <a:lumMod val="75000"/>
                  </a:schemeClr>
                </a:solidFill>
              </a:rPr>
              <a:t>Appending to E&amp;M codes</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1100" dirty="0">
                <a:solidFill>
                  <a:schemeClr val="accent1">
                    <a:lumMod val="75000"/>
                  </a:schemeClr>
                </a:solidFill>
              </a:rPr>
              <a:t>Modifier Category: Global Package</a:t>
            </a:r>
            <a:r>
              <a:rPr lang="en-US" sz="2800" dirty="0">
                <a:solidFill>
                  <a:schemeClr val="accent1">
                    <a:lumMod val="75000"/>
                  </a:schemeClr>
                </a:solidFill>
              </a:rPr>
              <a:t/>
            </a:r>
            <a:br>
              <a:rPr lang="en-US" sz="2800" dirty="0">
                <a:solidFill>
                  <a:schemeClr val="accent1">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405879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Why do we use Modifiers?</a:t>
            </a:r>
            <a:endParaRPr lang="en-US" dirty="0">
              <a:solidFill>
                <a:schemeClr val="tx1"/>
              </a:solidFill>
            </a:endParaRPr>
          </a:p>
        </p:txBody>
      </p:sp>
      <p:sp>
        <p:nvSpPr>
          <p:cNvPr id="3" name="Content Placeholder 2"/>
          <p:cNvSpPr>
            <a:spLocks noGrp="1"/>
          </p:cNvSpPr>
          <p:nvPr>
            <p:ph idx="1"/>
          </p:nvPr>
        </p:nvSpPr>
        <p:spPr>
          <a:xfrm>
            <a:off x="698115" y="1692998"/>
            <a:ext cx="8596668" cy="3880773"/>
          </a:xfrm>
        </p:spPr>
        <p:txBody>
          <a:bodyPr>
            <a:normAutofit fontScale="92500"/>
          </a:bodyPr>
          <a:lstStyle/>
          <a:p>
            <a:pPr marL="0" indent="0">
              <a:buNone/>
            </a:pPr>
            <a:r>
              <a:rPr lang="en-US" sz="2400" dirty="0" smtClean="0">
                <a:solidFill>
                  <a:schemeClr val="accent5">
                    <a:lumMod val="75000"/>
                  </a:schemeClr>
                </a:solidFill>
              </a:rPr>
              <a:t>Modifiers are used for a variety of reasons, including:</a:t>
            </a:r>
          </a:p>
          <a:p>
            <a:r>
              <a:rPr lang="en-US" sz="2400" dirty="0" smtClean="0">
                <a:solidFill>
                  <a:schemeClr val="accent5">
                    <a:lumMod val="75000"/>
                  </a:schemeClr>
                </a:solidFill>
              </a:rPr>
              <a:t>	Claims can be incomplete or inaccurate without a modifier</a:t>
            </a:r>
          </a:p>
          <a:p>
            <a:r>
              <a:rPr lang="en-US" sz="2400" dirty="0" smtClean="0">
                <a:solidFill>
                  <a:schemeClr val="accent5">
                    <a:lumMod val="75000"/>
                  </a:schemeClr>
                </a:solidFill>
              </a:rPr>
              <a:t>	Coding to the highest level of specificity requires modifier use</a:t>
            </a:r>
          </a:p>
          <a:p>
            <a:r>
              <a:rPr lang="en-US" sz="2400" dirty="0" smtClean="0">
                <a:solidFill>
                  <a:schemeClr val="accent5">
                    <a:lumMod val="75000"/>
                  </a:schemeClr>
                </a:solidFill>
              </a:rPr>
              <a:t>	Appropriate use of modifiers get services reimbursed that 	might otherwise be denied</a:t>
            </a:r>
          </a:p>
          <a:p>
            <a:r>
              <a:rPr lang="en-US" sz="2400" dirty="0" smtClean="0">
                <a:solidFill>
                  <a:schemeClr val="accent5">
                    <a:lumMod val="75000"/>
                  </a:schemeClr>
                </a:solidFill>
              </a:rPr>
              <a:t>	Allows for proper reimbursement (increased or decreased) 	based on the procedure/service circumstances</a:t>
            </a:r>
          </a:p>
          <a:p>
            <a:pPr marL="0" indent="0">
              <a:buNone/>
            </a:pPr>
            <a:endParaRPr lang="en-US" sz="2000" dirty="0"/>
          </a:p>
          <a:p>
            <a:pPr marL="0" indent="0">
              <a:buNone/>
            </a:pPr>
            <a:r>
              <a:rPr lang="en-US" sz="2000" dirty="0" smtClean="0"/>
              <a:t>………….</a:t>
            </a:r>
            <a:r>
              <a:rPr lang="en-US" sz="2000" b="1" dirty="0" smtClean="0"/>
              <a:t>and to avoid hearing your physician saying</a:t>
            </a:r>
            <a:r>
              <a:rPr lang="en-US" sz="2000" dirty="0" smtClean="0"/>
              <a:t>……….</a:t>
            </a:r>
            <a:endParaRPr lang="en-US" sz="2000" dirty="0"/>
          </a:p>
        </p:txBody>
      </p:sp>
    </p:spTree>
    <p:extLst>
      <p:ext uri="{BB962C8B-B14F-4D97-AF65-F5344CB8AC3E}">
        <p14:creationId xmlns:p14="http://schemas.microsoft.com/office/powerpoint/2010/main" val="3033599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77</a:t>
            </a:r>
            <a:r>
              <a:rPr lang="en-US" dirty="0" smtClean="0"/>
              <a:t>	</a:t>
            </a:r>
            <a:endParaRPr lang="en-US" dirty="0"/>
          </a:p>
        </p:txBody>
      </p:sp>
      <p:sp>
        <p:nvSpPr>
          <p:cNvPr id="3" name="Content Placeholder 2"/>
          <p:cNvSpPr>
            <a:spLocks noGrp="1"/>
          </p:cNvSpPr>
          <p:nvPr>
            <p:ph idx="1"/>
          </p:nvPr>
        </p:nvSpPr>
        <p:spPr/>
        <p:txBody>
          <a:bodyPr>
            <a:noAutofit/>
          </a:bodyPr>
          <a:lstStyle/>
          <a:p>
            <a:pPr marL="0" indent="0">
              <a:buNone/>
            </a:pPr>
            <a:r>
              <a:rPr lang="en-US" sz="3200" dirty="0" smtClean="0">
                <a:solidFill>
                  <a:schemeClr val="tx1"/>
                </a:solidFill>
              </a:rPr>
              <a:t>Example: </a:t>
            </a:r>
            <a:r>
              <a:rPr lang="en-US" sz="3200" dirty="0" smtClean="0">
                <a:solidFill>
                  <a:schemeClr val="accent5">
                    <a:lumMod val="75000"/>
                  </a:schemeClr>
                </a:solidFill>
              </a:rPr>
              <a:t>A PCP performs a chest x-ray in his office and observes a suspicious mass.  He sends the patient to a Pulmonologist who, on the same day, repeats the CXR.</a:t>
            </a:r>
          </a:p>
          <a:p>
            <a:pPr marL="0" indent="0">
              <a:buNone/>
            </a:pPr>
            <a:r>
              <a:rPr lang="en-US" sz="3200" dirty="0" smtClean="0">
                <a:solidFill>
                  <a:schemeClr val="accent5">
                    <a:lumMod val="75000"/>
                  </a:schemeClr>
                </a:solidFill>
              </a:rPr>
              <a:t>The Pulmonologist should submit their claim with the 77 modifier and provide documentation to support the need for a repeat CXR.</a:t>
            </a:r>
            <a:endParaRPr lang="en-US" sz="3200" dirty="0">
              <a:solidFill>
                <a:schemeClr val="accent5">
                  <a:lumMod val="75000"/>
                </a:schemeClr>
              </a:solidFill>
            </a:endParaRPr>
          </a:p>
        </p:txBody>
      </p:sp>
    </p:spTree>
    <p:extLst>
      <p:ext uri="{BB962C8B-B14F-4D97-AF65-F5344CB8AC3E}">
        <p14:creationId xmlns:p14="http://schemas.microsoft.com/office/powerpoint/2010/main" val="16236734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Modifier-78 Unplanned Return to the Operating/Procedure Room by the Same Physician Following Initial Procedure for a Related Procedure During the Postop Period</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200" dirty="0" smtClean="0">
                <a:solidFill>
                  <a:schemeClr val="accent5">
                    <a:lumMod val="75000"/>
                  </a:schemeClr>
                </a:solidFill>
              </a:rPr>
              <a:t>The purpose of this modifier is to report a related procedure performed during the postoperative period of the initial procedure (unplanned procedure following initial procedure) and requires use of the operating/procedure room </a:t>
            </a:r>
            <a:br>
              <a:rPr lang="en-US" sz="2200" dirty="0" smtClean="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200" dirty="0" smtClean="0">
                <a:solidFill>
                  <a:schemeClr val="accent5">
                    <a:lumMod val="75000"/>
                  </a:schemeClr>
                </a:solidFill>
              </a:rPr>
              <a:t>Modifier -78 should </a:t>
            </a:r>
            <a:r>
              <a:rPr lang="en-US" sz="2200" b="1" u="sng" dirty="0" smtClean="0">
                <a:solidFill>
                  <a:schemeClr val="accent5">
                    <a:lumMod val="75000"/>
                  </a:schemeClr>
                </a:solidFill>
              </a:rPr>
              <a:t>NOT</a:t>
            </a:r>
            <a:r>
              <a:rPr lang="en-US" sz="2200" dirty="0" smtClean="0">
                <a:solidFill>
                  <a:schemeClr val="accent5">
                    <a:lumMod val="75000"/>
                  </a:schemeClr>
                </a:solidFill>
              </a:rPr>
              <a:t> be used if a complication does not require use of the operating/procedure room</a:t>
            </a: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200" dirty="0" smtClean="0">
                <a:solidFill>
                  <a:schemeClr val="accent5">
                    <a:lumMod val="75000"/>
                  </a:schemeClr>
                </a:solidFill>
              </a:rPr>
              <a:t>Modifier -78 may be used to report procedure performed on the same day (usually in emergency situations)</a:t>
            </a:r>
            <a:br>
              <a:rPr lang="en-US" sz="2200" dirty="0" smtClean="0">
                <a:solidFill>
                  <a:schemeClr val="accent5">
                    <a:lumMod val="75000"/>
                  </a:schemeClr>
                </a:solidFill>
              </a:rPr>
            </a:br>
            <a:r>
              <a:rPr lang="en-US" sz="1100" dirty="0">
                <a:solidFill>
                  <a:schemeClr val="accent1">
                    <a:lumMod val="75000"/>
                  </a:schemeClr>
                </a:solidFill>
              </a:rPr>
              <a:t>Modifier Category: Global Package</a:t>
            </a:r>
            <a:r>
              <a:rPr lang="en-US" sz="2800" dirty="0">
                <a:solidFill>
                  <a:schemeClr val="accent1">
                    <a:lumMod val="75000"/>
                  </a:schemeClr>
                </a:solidFill>
              </a:rPr>
              <a:t/>
            </a:r>
            <a:br>
              <a:rPr lang="en-US" sz="2800" dirty="0">
                <a:solidFill>
                  <a:schemeClr val="accent1">
                    <a:lumMod val="75000"/>
                  </a:schemeClr>
                </a:solidFill>
              </a:rPr>
            </a:br>
            <a:r>
              <a:rPr lang="en-US" sz="2800" dirty="0" smtClean="0">
                <a:solidFill>
                  <a:schemeClr val="accent1">
                    <a:lumMod val="75000"/>
                  </a:schemeClr>
                </a:solidFill>
              </a:rPr>
              <a:t/>
            </a:r>
            <a:br>
              <a:rPr lang="en-US" sz="2800" dirty="0" smtClean="0">
                <a:solidFill>
                  <a:schemeClr val="accent1">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smtClean="0">
                <a:solidFill>
                  <a:schemeClr val="accent5">
                    <a:lumMod val="75000"/>
                  </a:schemeClr>
                </a:solidFill>
              </a:rPr>
              <a:t/>
            </a:r>
            <a:br>
              <a:rPr lang="en-US" sz="26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6115892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78	</a:t>
            </a:r>
            <a:endParaRPr lang="en-US" dirty="0">
              <a:solidFill>
                <a:schemeClr val="tx1"/>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sz="3200" dirty="0" smtClean="0">
                <a:solidFill>
                  <a:schemeClr val="tx1"/>
                </a:solidFill>
              </a:rPr>
              <a:t>Example:  </a:t>
            </a:r>
            <a:r>
              <a:rPr lang="en-US" sz="3200" dirty="0" smtClean="0">
                <a:solidFill>
                  <a:schemeClr val="accent5">
                    <a:lumMod val="75000"/>
                  </a:schemeClr>
                </a:solidFill>
              </a:rPr>
              <a:t>Pt brought to recovery room S/P abdominal surgery.  Dressings became saturated, vital signs were unstable.  Pt brought back to OR for exploration post-op hemorrhage</a:t>
            </a:r>
          </a:p>
          <a:p>
            <a:pPr marL="0" indent="0">
              <a:buNone/>
            </a:pPr>
            <a:endParaRPr lang="en-US" sz="3200" dirty="0">
              <a:solidFill>
                <a:schemeClr val="accent5">
                  <a:lumMod val="75000"/>
                </a:schemeClr>
              </a:solidFill>
            </a:endParaRPr>
          </a:p>
          <a:p>
            <a:pPr marL="0" indent="0">
              <a:buNone/>
            </a:pPr>
            <a:r>
              <a:rPr lang="en-US" sz="3200" dirty="0" smtClean="0">
                <a:solidFill>
                  <a:schemeClr val="tx1"/>
                </a:solidFill>
              </a:rPr>
              <a:t>Report:   </a:t>
            </a:r>
            <a:r>
              <a:rPr lang="en-US" sz="3200" dirty="0" smtClean="0">
                <a:solidFill>
                  <a:schemeClr val="accent5">
                    <a:lumMod val="75000"/>
                  </a:schemeClr>
                </a:solidFill>
              </a:rPr>
              <a:t>CPT Codes	35840(78)</a:t>
            </a:r>
          </a:p>
          <a:p>
            <a:pPr marL="0" indent="0">
              <a:buNone/>
            </a:pPr>
            <a:r>
              <a:rPr lang="en-US" sz="3200" dirty="0" smtClean="0">
                <a:solidFill>
                  <a:schemeClr val="accent5">
                    <a:lumMod val="75000"/>
                  </a:schemeClr>
                </a:solidFill>
              </a:rPr>
              <a:t>“Complication” modifier</a:t>
            </a:r>
          </a:p>
          <a:p>
            <a:pPr marL="0" indent="0">
              <a:buNone/>
            </a:pPr>
            <a:endParaRPr lang="en-US" sz="3200" dirty="0">
              <a:solidFill>
                <a:schemeClr val="accent5">
                  <a:lumMod val="75000"/>
                </a:schemeClr>
              </a:solidFill>
            </a:endParaRPr>
          </a:p>
          <a:p>
            <a:pPr marL="0" indent="0">
              <a:buNone/>
            </a:pPr>
            <a:r>
              <a:rPr lang="en-US" sz="3200" dirty="0" smtClean="0">
                <a:solidFill>
                  <a:schemeClr val="accent5">
                    <a:lumMod val="75000"/>
                  </a:schemeClr>
                </a:solidFill>
              </a:rPr>
              <a:t>													</a:t>
            </a:r>
            <a:r>
              <a:rPr lang="en-US" sz="1200" dirty="0" smtClean="0">
                <a:solidFill>
                  <a:schemeClr val="accent1">
                    <a:lumMod val="75000"/>
                  </a:schemeClr>
                </a:solidFill>
              </a:rPr>
              <a:t>Modifier Category: Global Package</a:t>
            </a:r>
            <a:endParaRPr lang="en-US" sz="1200" dirty="0">
              <a:solidFill>
                <a:schemeClr val="accent1">
                  <a:lumMod val="75000"/>
                </a:schemeClr>
              </a:solidFill>
            </a:endParaRPr>
          </a:p>
        </p:txBody>
      </p:sp>
    </p:spTree>
    <p:extLst>
      <p:ext uri="{BB962C8B-B14F-4D97-AF65-F5344CB8AC3E}">
        <p14:creationId xmlns:p14="http://schemas.microsoft.com/office/powerpoint/2010/main" val="2659062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Modifier-79 Unrelated Procedure/Service by Same MD during the Post-op Period</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The purpose of this modifier is to report services during the postoperative period that are unrelated to the original procedure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The procedure must be performed by the same physician, and modifier -79 is appended to the procedure code</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Claim should be submitted with a different diagnosis and documentation should support the different diagnosis and medical necessity</a:t>
            </a:r>
            <a:r>
              <a:rPr lang="en-US" sz="2200" dirty="0" smtClean="0">
                <a:solidFill>
                  <a:schemeClr val="accent5">
                    <a:lumMod val="75000"/>
                  </a:schemeClr>
                </a:solidFill>
              </a:rPr>
              <a:t/>
            </a:r>
            <a:br>
              <a:rPr lang="en-US" sz="2200" dirty="0" smtClean="0">
                <a:solidFill>
                  <a:schemeClr val="accent5">
                    <a:lumMod val="75000"/>
                  </a:schemeClr>
                </a:solidFill>
              </a:rPr>
            </a:br>
            <a:r>
              <a:rPr lang="en-US" sz="2200" dirty="0" smtClean="0">
                <a:solidFill>
                  <a:schemeClr val="accent5">
                    <a:lumMod val="75000"/>
                  </a:schemeClr>
                </a:solidFill>
              </a:rPr>
              <a:t>							</a:t>
            </a:r>
            <a:r>
              <a:rPr lang="en-US" sz="1100" dirty="0" smtClean="0">
                <a:solidFill>
                  <a:schemeClr val="accent1">
                    <a:lumMod val="75000"/>
                  </a:schemeClr>
                </a:solidFill>
              </a:rPr>
              <a:t>Modifier </a:t>
            </a:r>
            <a:r>
              <a:rPr lang="en-US" sz="1100" dirty="0">
                <a:solidFill>
                  <a:schemeClr val="accent1">
                    <a:lumMod val="75000"/>
                  </a:schemeClr>
                </a:solidFill>
              </a:rPr>
              <a:t>Category</a:t>
            </a:r>
            <a:r>
              <a:rPr lang="en-US" sz="1100" dirty="0" smtClean="0">
                <a:solidFill>
                  <a:schemeClr val="accent1">
                    <a:lumMod val="75000"/>
                  </a:schemeClr>
                </a:solidFill>
              </a:rPr>
              <a:t>: </a:t>
            </a:r>
            <a:r>
              <a:rPr lang="en-US" sz="1100" dirty="0">
                <a:solidFill>
                  <a:schemeClr val="accent1">
                    <a:lumMod val="75000"/>
                  </a:schemeClr>
                </a:solidFill>
              </a:rPr>
              <a:t>Global Package</a:t>
            </a:r>
            <a:br>
              <a:rPr lang="en-US" sz="1100" dirty="0">
                <a:solidFill>
                  <a:schemeClr val="accent1">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491013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- 79</a:t>
            </a:r>
            <a:endParaRPr lang="en-US" dirty="0">
              <a:solidFill>
                <a:schemeClr val="tx1"/>
              </a:solidFill>
            </a:endParaRPr>
          </a:p>
        </p:txBody>
      </p:sp>
      <p:sp>
        <p:nvSpPr>
          <p:cNvPr id="3" name="Content Placeholder 2"/>
          <p:cNvSpPr>
            <a:spLocks noGrp="1"/>
          </p:cNvSpPr>
          <p:nvPr>
            <p:ph idx="1"/>
          </p:nvPr>
        </p:nvSpPr>
        <p:spPr/>
        <p:txBody>
          <a:bodyPr>
            <a:normAutofit lnSpcReduction="10000"/>
          </a:bodyPr>
          <a:lstStyle/>
          <a:p>
            <a:pPr marL="0" indent="0">
              <a:buNone/>
            </a:pPr>
            <a:r>
              <a:rPr lang="en-US" sz="3600" dirty="0" smtClean="0">
                <a:solidFill>
                  <a:schemeClr val="tx1"/>
                </a:solidFill>
              </a:rPr>
              <a:t>Example:</a:t>
            </a:r>
            <a:r>
              <a:rPr lang="en-US" sz="3600" dirty="0" smtClean="0">
                <a:solidFill>
                  <a:schemeClr val="accent5">
                    <a:lumMod val="75000"/>
                  </a:schemeClr>
                </a:solidFill>
              </a:rPr>
              <a:t>	A cataract removal of the right eye(90 day global) is performed on Jan. 5</a:t>
            </a:r>
            <a:r>
              <a:rPr lang="en-US" sz="3600" baseline="30000" dirty="0" smtClean="0">
                <a:solidFill>
                  <a:schemeClr val="accent5">
                    <a:lumMod val="75000"/>
                  </a:schemeClr>
                </a:solidFill>
              </a:rPr>
              <a:t>th</a:t>
            </a:r>
            <a:r>
              <a:rPr lang="en-US" sz="3600" dirty="0" smtClean="0">
                <a:solidFill>
                  <a:schemeClr val="accent5">
                    <a:lumMod val="75000"/>
                  </a:schemeClr>
                </a:solidFill>
              </a:rPr>
              <a:t>.  On Feb. 12</a:t>
            </a:r>
            <a:r>
              <a:rPr lang="en-US" sz="3600" baseline="30000" dirty="0" smtClean="0">
                <a:solidFill>
                  <a:schemeClr val="accent5">
                    <a:lumMod val="75000"/>
                  </a:schemeClr>
                </a:solidFill>
              </a:rPr>
              <a:t>th</a:t>
            </a:r>
            <a:r>
              <a:rPr lang="en-US" sz="3600" dirty="0" smtClean="0">
                <a:solidFill>
                  <a:schemeClr val="accent5">
                    <a:lumMod val="75000"/>
                  </a:schemeClr>
                </a:solidFill>
              </a:rPr>
              <a:t>, the same physician performs a cataract removal on the left eye.</a:t>
            </a:r>
          </a:p>
          <a:p>
            <a:pPr marL="0" indent="0">
              <a:buNone/>
            </a:pPr>
            <a:endParaRPr lang="en-US" sz="3600" dirty="0">
              <a:solidFill>
                <a:schemeClr val="accent5">
                  <a:lumMod val="75000"/>
                </a:schemeClr>
              </a:solidFill>
            </a:endParaRPr>
          </a:p>
          <a:p>
            <a:pPr marL="0" indent="0">
              <a:buNone/>
            </a:pPr>
            <a:r>
              <a:rPr lang="en-US" sz="3600" dirty="0" smtClean="0">
                <a:solidFill>
                  <a:schemeClr val="tx1"/>
                </a:solidFill>
              </a:rPr>
              <a:t>Report:</a:t>
            </a:r>
            <a:r>
              <a:rPr lang="en-US" sz="3600" dirty="0" smtClean="0">
                <a:solidFill>
                  <a:schemeClr val="accent5">
                    <a:lumMod val="75000"/>
                  </a:schemeClr>
                </a:solidFill>
              </a:rPr>
              <a:t>		CPT Code 66984(79)</a:t>
            </a:r>
            <a:endParaRPr lang="en-US" sz="3600" dirty="0">
              <a:solidFill>
                <a:schemeClr val="accent5">
                  <a:lumMod val="75000"/>
                </a:schemeClr>
              </a:solidFill>
            </a:endParaRPr>
          </a:p>
        </p:txBody>
      </p:sp>
    </p:spTree>
    <p:extLst>
      <p:ext uri="{BB962C8B-B14F-4D97-AF65-F5344CB8AC3E}">
        <p14:creationId xmlns:p14="http://schemas.microsoft.com/office/powerpoint/2010/main" val="1827090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dirty="0" smtClean="0">
                <a:solidFill>
                  <a:schemeClr val="tx1"/>
                </a:solidFill>
              </a:rPr>
              <a:t>“Other” Modifiers</a:t>
            </a:r>
            <a:endParaRPr lang="en-US" sz="8000" dirty="0">
              <a:solidFill>
                <a:schemeClr val="tx1"/>
              </a:solidFill>
            </a:endParaRPr>
          </a:p>
        </p:txBody>
      </p:sp>
    </p:spTree>
    <p:extLst>
      <p:ext uri="{BB962C8B-B14F-4D97-AF65-F5344CB8AC3E}">
        <p14:creationId xmlns:p14="http://schemas.microsoft.com/office/powerpoint/2010/main" val="15840499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Modifier-22 Unusual Procedural Services</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Indicates that procedure was more complicated or complex</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Alerts payers to unusual circumstances or complications during a procedure</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Increased work effort of 30-50%</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Must be accompanied by an operative report with a letter explaining additional time required to support modifier -22 use</a:t>
            </a: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3804703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Modifier-22 Unusual Procedural Services</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u="sng" dirty="0" smtClean="0">
                <a:solidFill>
                  <a:schemeClr val="accent5">
                    <a:lumMod val="75000"/>
                  </a:schemeClr>
                </a:solidFill>
              </a:rPr>
              <a:t>Operative/Procedure Note Key Terms:</a:t>
            </a:r>
            <a:br>
              <a:rPr lang="en-US" sz="2400" u="sng" dirty="0" smtClean="0">
                <a:solidFill>
                  <a:schemeClr val="accent5">
                    <a:lumMod val="75000"/>
                  </a:schemeClr>
                </a:solidFill>
              </a:rPr>
            </a:br>
            <a:r>
              <a:rPr lang="en-US" sz="2400" dirty="0" smtClean="0">
                <a:solidFill>
                  <a:schemeClr val="accent5">
                    <a:lumMod val="75000"/>
                  </a:schemeClr>
                </a:solidFill>
              </a:rPr>
              <a:t>Increased risk; difficult; extended; complication; prolonged; unusual findings; unusual contamination controls; hemorrhage, blood loss over 600cc; </a:t>
            </a:r>
            <a:r>
              <a:rPr lang="en-US" sz="2400" dirty="0" err="1" smtClean="0">
                <a:solidFill>
                  <a:schemeClr val="accent5">
                    <a:lumMod val="75000"/>
                  </a:schemeClr>
                </a:solidFill>
              </a:rPr>
              <a:t>etc</a:t>
            </a: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Additional physician work due to complications or medical emergencies may warrant use of -22</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Documentation MUST support the substantial additional work and the reason for the additional work (i.e., increased intensity, time, technical difficulty of procedure, severity of patient’s condition, physical and mental effort required)</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Overuse can trigger an audit, if you find yourself consistently using modifier -22, chances are you are using the wrong CPT</a:t>
            </a:r>
            <a:r>
              <a:rPr lang="en-US" sz="2400" dirty="0">
                <a:solidFill>
                  <a:schemeClr val="accent5">
                    <a:lumMod val="75000"/>
                  </a:schemeClr>
                </a:solidFill>
              </a:rPr>
              <a:t/>
            </a:r>
            <a:br>
              <a:rPr lang="en-US" sz="2400" dirty="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6916008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Use of Modifier - 22</a:t>
            </a:r>
            <a:endParaRPr lang="en-US" dirty="0">
              <a:solidFill>
                <a:schemeClr val="tx1"/>
              </a:solidFill>
            </a:endParaRPr>
          </a:p>
        </p:txBody>
      </p:sp>
      <p:sp>
        <p:nvSpPr>
          <p:cNvPr id="3" name="Text Placeholder 2"/>
          <p:cNvSpPr>
            <a:spLocks noGrp="1"/>
          </p:cNvSpPr>
          <p:nvPr>
            <p:ph type="body" idx="1"/>
          </p:nvPr>
        </p:nvSpPr>
        <p:spPr/>
        <p:txBody>
          <a:bodyPr/>
          <a:lstStyle/>
          <a:p>
            <a:r>
              <a:rPr lang="en-US" sz="3200" dirty="0" smtClean="0"/>
              <a:t>Appropriate Use:</a:t>
            </a:r>
            <a:endParaRPr lang="en-US" sz="3200" dirty="0"/>
          </a:p>
        </p:txBody>
      </p:sp>
      <p:sp>
        <p:nvSpPr>
          <p:cNvPr id="4" name="Content Placeholder 3"/>
          <p:cNvSpPr>
            <a:spLocks noGrp="1"/>
          </p:cNvSpPr>
          <p:nvPr>
            <p:ph sz="half" idx="2"/>
          </p:nvPr>
        </p:nvSpPr>
        <p:spPr/>
        <p:txBody>
          <a:bodyPr>
            <a:normAutofit/>
          </a:bodyPr>
          <a:lstStyle/>
          <a:p>
            <a:pPr marL="0" indent="0">
              <a:buNone/>
            </a:pPr>
            <a:r>
              <a:rPr lang="en-US" sz="2800" dirty="0" smtClean="0">
                <a:solidFill>
                  <a:schemeClr val="accent5">
                    <a:lumMod val="75000"/>
                  </a:schemeClr>
                </a:solidFill>
              </a:rPr>
              <a:t>Partial colectomy in a patient with a tumor adherent to vascular structures requiring additional 60 minutes of dissection (due to increased risk and time)</a:t>
            </a:r>
            <a:endParaRPr lang="en-US" sz="2800" dirty="0">
              <a:solidFill>
                <a:schemeClr val="accent5">
                  <a:lumMod val="75000"/>
                </a:schemeClr>
              </a:solidFill>
            </a:endParaRPr>
          </a:p>
        </p:txBody>
      </p:sp>
      <p:sp>
        <p:nvSpPr>
          <p:cNvPr id="5" name="Text Placeholder 4"/>
          <p:cNvSpPr>
            <a:spLocks noGrp="1"/>
          </p:cNvSpPr>
          <p:nvPr>
            <p:ph type="body" sz="quarter" idx="3"/>
          </p:nvPr>
        </p:nvSpPr>
        <p:spPr/>
        <p:txBody>
          <a:bodyPr/>
          <a:lstStyle/>
          <a:p>
            <a:r>
              <a:rPr lang="en-US" sz="3200" dirty="0" smtClean="0"/>
              <a:t>Inappropriate Use:	</a:t>
            </a:r>
            <a:endParaRPr lang="en-US" sz="3200" dirty="0"/>
          </a:p>
        </p:txBody>
      </p:sp>
      <p:sp>
        <p:nvSpPr>
          <p:cNvPr id="6" name="Content Placeholder 5"/>
          <p:cNvSpPr>
            <a:spLocks noGrp="1"/>
          </p:cNvSpPr>
          <p:nvPr>
            <p:ph sz="quarter" idx="4"/>
          </p:nvPr>
        </p:nvSpPr>
        <p:spPr/>
        <p:txBody>
          <a:bodyPr>
            <a:normAutofit/>
          </a:bodyPr>
          <a:lstStyle/>
          <a:p>
            <a:pPr marL="0" indent="0">
              <a:buNone/>
            </a:pPr>
            <a:r>
              <a:rPr lang="en-US" sz="2800" dirty="0" smtClean="0">
                <a:solidFill>
                  <a:schemeClr val="accent5">
                    <a:lumMod val="75000"/>
                  </a:schemeClr>
                </a:solidFill>
              </a:rPr>
              <a:t>Partial colectomy with accidental laceration of vessel resulting in additional time for repair</a:t>
            </a:r>
            <a:endParaRPr lang="en-US" sz="2800" dirty="0">
              <a:solidFill>
                <a:schemeClr val="accent5">
                  <a:lumMod val="75000"/>
                </a:schemeClr>
              </a:solidFill>
            </a:endParaRPr>
          </a:p>
        </p:txBody>
      </p:sp>
    </p:spTree>
    <p:extLst>
      <p:ext uri="{BB962C8B-B14F-4D97-AF65-F5344CB8AC3E}">
        <p14:creationId xmlns:p14="http://schemas.microsoft.com/office/powerpoint/2010/main" val="41381834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Modifier-50 Bilateral Procedure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dirty="0" smtClean="0">
                <a:solidFill>
                  <a:schemeClr val="accent5">
                    <a:lumMod val="75000"/>
                  </a:schemeClr>
                </a:solidFill>
              </a:rPr>
              <a:t>Used to report bilateral procedures that are performed at the same operative session</a:t>
            </a:r>
            <a:br>
              <a:rPr lang="en-US" sz="2400" dirty="0" smtClean="0">
                <a:solidFill>
                  <a:schemeClr val="accent5">
                    <a:lumMod val="75000"/>
                  </a:schemeClr>
                </a:solidFill>
              </a:rPr>
            </a:br>
            <a:r>
              <a:rPr lang="en-US" sz="2400" dirty="0" smtClean="0">
                <a:solidFill>
                  <a:schemeClr val="accent5">
                    <a:lumMod val="75000"/>
                  </a:schemeClr>
                </a:solidFill>
              </a:rPr>
              <a:t>(</a:t>
            </a:r>
            <a:r>
              <a:rPr lang="en-US" sz="2400" b="1" dirty="0" smtClean="0">
                <a:solidFill>
                  <a:schemeClr val="accent5">
                    <a:lumMod val="75000"/>
                  </a:schemeClr>
                </a:solidFill>
              </a:rPr>
              <a:t>bi</a:t>
            </a:r>
            <a:r>
              <a:rPr lang="en-US" sz="2400" dirty="0" smtClean="0">
                <a:solidFill>
                  <a:schemeClr val="accent5">
                    <a:lumMod val="75000"/>
                  </a:schemeClr>
                </a:solidFill>
              </a:rPr>
              <a:t> = two, </a:t>
            </a:r>
            <a:r>
              <a:rPr lang="en-US" sz="2400" b="1" dirty="0" smtClean="0">
                <a:solidFill>
                  <a:schemeClr val="accent5">
                    <a:lumMod val="75000"/>
                  </a:schemeClr>
                </a:solidFill>
              </a:rPr>
              <a:t>lateral</a:t>
            </a:r>
            <a:r>
              <a:rPr lang="en-US" sz="2400" dirty="0" smtClean="0">
                <a:solidFill>
                  <a:schemeClr val="accent5">
                    <a:lumMod val="75000"/>
                  </a:schemeClr>
                </a:solidFill>
              </a:rPr>
              <a:t> = side; </a:t>
            </a:r>
            <a:r>
              <a:rPr lang="en-US" sz="2400" b="1" dirty="0" smtClean="0">
                <a:solidFill>
                  <a:schemeClr val="accent5">
                    <a:lumMod val="75000"/>
                  </a:schemeClr>
                </a:solidFill>
              </a:rPr>
              <a:t>both sides</a:t>
            </a:r>
            <a:r>
              <a:rPr lang="en-US" sz="2400" dirty="0" smtClean="0">
                <a:solidFill>
                  <a:schemeClr val="accent5">
                    <a:lumMod val="75000"/>
                  </a:schemeClr>
                </a:solidFill>
              </a:rPr>
              <a:t>)</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Modifier -50 is used to report diagnostic, radiology and surgical procedures</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Modifier -50 should only be applied to services and/or procedure performed on identical anatomic sites, aspects, or organs (arms, legs, eyes, breasts)</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Modifier -50 is NOT applicable to:</a:t>
            </a:r>
            <a:br>
              <a:rPr lang="en-US" sz="2400" dirty="0" smtClean="0">
                <a:solidFill>
                  <a:schemeClr val="accent5">
                    <a:lumMod val="75000"/>
                  </a:schemeClr>
                </a:solidFill>
              </a:rPr>
            </a:br>
            <a:r>
              <a:rPr lang="en-US" sz="2400" dirty="0" smtClean="0">
                <a:solidFill>
                  <a:schemeClr val="accent5">
                    <a:lumMod val="75000"/>
                  </a:schemeClr>
                </a:solidFill>
              </a:rPr>
              <a:t>Procedures that are bilateral by definition</a:t>
            </a:r>
            <a:br>
              <a:rPr lang="en-US" sz="2400" dirty="0" smtClean="0">
                <a:solidFill>
                  <a:schemeClr val="accent5">
                    <a:lumMod val="75000"/>
                  </a:schemeClr>
                </a:solidFill>
              </a:rPr>
            </a:br>
            <a:r>
              <a:rPr lang="en-US" sz="2400" dirty="0" smtClean="0">
                <a:solidFill>
                  <a:schemeClr val="accent5">
                    <a:lumMod val="75000"/>
                  </a:schemeClr>
                </a:solidFill>
              </a:rPr>
              <a:t>Procedures with descriptions including the terminology as “bilateral” or “unilateral”</a:t>
            </a:r>
            <a:br>
              <a:rPr lang="en-US" sz="2400" dirty="0" smtClean="0">
                <a:solidFill>
                  <a:schemeClr val="accent5">
                    <a:lumMod val="75000"/>
                  </a:schemeClr>
                </a:solidFill>
              </a:rPr>
            </a:br>
            <a:r>
              <a:rPr lang="en-US" sz="2400" dirty="0" smtClean="0">
                <a:solidFill>
                  <a:schemeClr val="accent5">
                    <a:lumMod val="75000"/>
                  </a:schemeClr>
                </a:solidFill>
              </a:rPr>
              <a:t>When removing a lesion on the right arm and one on the left arm (RT/LT should be used)</a:t>
            </a: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3304492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solidFill>
                  <a:schemeClr val="tx1"/>
                </a:solidFill>
              </a:rPr>
              <a:t>Why aren’t my claims getting paid……?</a:t>
            </a:r>
            <a:endParaRPr lang="en-US" dirty="0">
              <a:solidFill>
                <a:schemeClr val="tx1"/>
              </a:solidFill>
            </a:endParaRPr>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09160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Modifier-50 Bilateral Procedure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dirty="0">
                <a:solidFill>
                  <a:schemeClr val="accent5">
                    <a:lumMod val="75000"/>
                  </a:schemeClr>
                </a:solidFill>
              </a:rPr>
              <a:t/>
            </a:r>
            <a:br>
              <a:rPr lang="en-US" sz="2400" dirty="0">
                <a:solidFill>
                  <a:schemeClr val="accent5">
                    <a:lumMod val="75000"/>
                  </a:schemeClr>
                </a:solidFill>
              </a:rPr>
            </a:br>
            <a:r>
              <a:rPr lang="en-US" sz="3100" dirty="0" smtClean="0">
                <a:solidFill>
                  <a:schemeClr val="accent5">
                    <a:lumMod val="75000"/>
                  </a:schemeClr>
                </a:solidFill>
              </a:rPr>
              <a:t>Modifier -50 CAN be appended to codes with a bilateral indicator of “1” or “3” on the Medicare Physician Fee Schedule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2800" u="sng" dirty="0">
                <a:solidFill>
                  <a:schemeClr val="tx2">
                    <a:lumMod val="75000"/>
                  </a:schemeClr>
                </a:solidFill>
              </a:rPr>
              <a:t>https://www.cms.gov/apps/physician-fee-schedule/search/search-criteria.aspx</a:t>
            </a:r>
            <a:br>
              <a:rPr lang="en-US" sz="2800" u="sng" dirty="0">
                <a:solidFill>
                  <a:schemeClr val="tx2">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smtClean="0">
                <a:solidFill>
                  <a:schemeClr val="accent5">
                    <a:lumMod val="75000"/>
                  </a:schemeClr>
                </a:solidFill>
              </a:rPr>
              <a:t>Some payers require the bilateral procedure to be report on a single line with -50; however some may require the procedure to be reported on two separate lines using RT/LT modifiers (check with the individual payer for their bilateral billing policy) </a:t>
            </a: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4818095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schemeClr val="tx2">
                    <a:lumMod val="75000"/>
                  </a:schemeClr>
                </a:solidFill>
              </a:rPr>
              <a:t>Modifier – 51 Multiple Procedures</a:t>
            </a:r>
            <a:br>
              <a:rPr lang="en-US" dirty="0" smtClean="0">
                <a:solidFill>
                  <a:schemeClr val="tx2">
                    <a:lumMod val="75000"/>
                  </a:schemeClr>
                </a:solidFill>
              </a:rPr>
            </a:br>
            <a:r>
              <a:rPr lang="en-US" sz="2000" dirty="0" smtClean="0">
                <a:solidFill>
                  <a:schemeClr val="tx2">
                    <a:lumMod val="75000"/>
                  </a:schemeClr>
                </a:solidFill>
              </a:rPr>
              <a:t>(Append to Procedure Code)</a:t>
            </a:r>
            <a:endParaRPr lang="en-US" sz="2000" dirty="0">
              <a:solidFill>
                <a:schemeClr val="tx2">
                  <a:lumMod val="75000"/>
                </a:schemeClr>
              </a:solidFill>
            </a:endParaRPr>
          </a:p>
        </p:txBody>
      </p:sp>
      <p:sp>
        <p:nvSpPr>
          <p:cNvPr id="3" name="Content Placeholder 2"/>
          <p:cNvSpPr>
            <a:spLocks noGrp="1"/>
          </p:cNvSpPr>
          <p:nvPr>
            <p:ph idx="1"/>
          </p:nvPr>
        </p:nvSpPr>
        <p:spPr/>
        <p:txBody>
          <a:bodyPr/>
          <a:lstStyle/>
          <a:p>
            <a:r>
              <a:rPr lang="en-US" dirty="0" smtClean="0">
                <a:solidFill>
                  <a:schemeClr val="accent5">
                    <a:lumMod val="75000"/>
                  </a:schemeClr>
                </a:solidFill>
              </a:rPr>
              <a:t>Used when multiple procedures, other than E/M services, performed at the same session by the same provider</a:t>
            </a:r>
          </a:p>
          <a:p>
            <a:r>
              <a:rPr lang="en-US" dirty="0" smtClean="0">
                <a:solidFill>
                  <a:schemeClr val="accent5">
                    <a:lumMod val="75000"/>
                  </a:schemeClr>
                </a:solidFill>
              </a:rPr>
              <a:t>Reimbursement is subject to 100% of the allowable charge for the primary code and 50% of the allowable charge for each additional procedure code</a:t>
            </a:r>
          </a:p>
          <a:p>
            <a:pPr marL="0" indent="0">
              <a:buNone/>
            </a:pPr>
            <a:endParaRPr lang="en-US" dirty="0">
              <a:solidFill>
                <a:schemeClr val="accent5">
                  <a:lumMod val="75000"/>
                </a:schemeClr>
              </a:solidFill>
            </a:endParaRPr>
          </a:p>
          <a:p>
            <a:pPr marL="0" indent="0">
              <a:buNone/>
            </a:pPr>
            <a:r>
              <a:rPr lang="en-US" dirty="0" smtClean="0">
                <a:solidFill>
                  <a:schemeClr val="tx1"/>
                </a:solidFill>
              </a:rPr>
              <a:t>Example:  </a:t>
            </a:r>
            <a:r>
              <a:rPr lang="en-US" dirty="0" smtClean="0">
                <a:solidFill>
                  <a:schemeClr val="accent5">
                    <a:lumMod val="75000"/>
                  </a:schemeClr>
                </a:solidFill>
              </a:rPr>
              <a:t>Patient presents for removal of a malignant lesion on the face with a complex repair of the defect</a:t>
            </a:r>
          </a:p>
          <a:p>
            <a:pPr marL="0" indent="0">
              <a:buNone/>
            </a:pPr>
            <a:endParaRPr lang="en-US" dirty="0">
              <a:solidFill>
                <a:schemeClr val="accent5">
                  <a:lumMod val="75000"/>
                </a:schemeClr>
              </a:solidFill>
            </a:endParaRPr>
          </a:p>
          <a:p>
            <a:pPr marL="0" indent="0">
              <a:buNone/>
            </a:pPr>
            <a:r>
              <a:rPr lang="en-US" dirty="0" smtClean="0">
                <a:solidFill>
                  <a:schemeClr val="tx1"/>
                </a:solidFill>
              </a:rPr>
              <a:t>Report:</a:t>
            </a:r>
            <a:r>
              <a:rPr lang="en-US" dirty="0" smtClean="0">
                <a:solidFill>
                  <a:schemeClr val="accent5">
                    <a:lumMod val="75000"/>
                  </a:schemeClr>
                </a:solidFill>
              </a:rPr>
              <a:t>	Line 1:	11641		Paid at 100% of Allowed</a:t>
            </a:r>
          </a:p>
          <a:p>
            <a:pPr marL="0" indent="0">
              <a:buNone/>
            </a:pPr>
            <a:r>
              <a:rPr lang="en-US" dirty="0" smtClean="0">
                <a:solidFill>
                  <a:schemeClr val="accent5">
                    <a:lumMod val="75000"/>
                  </a:schemeClr>
                </a:solidFill>
              </a:rPr>
              <a:t>		Line 2:	13152(51)	Paid at 50% of Allowed</a:t>
            </a:r>
            <a:endParaRPr lang="en-US" dirty="0">
              <a:solidFill>
                <a:schemeClr val="accent5">
                  <a:lumMod val="75000"/>
                </a:schemeClr>
              </a:solidFill>
            </a:endParaRPr>
          </a:p>
        </p:txBody>
      </p:sp>
    </p:spTree>
    <p:extLst>
      <p:ext uri="{BB962C8B-B14F-4D97-AF65-F5344CB8AC3E}">
        <p14:creationId xmlns:p14="http://schemas.microsoft.com/office/powerpoint/2010/main" val="1149683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Modifier - 51</a:t>
            </a:r>
            <a:endParaRPr lang="en-US" dirty="0">
              <a:solidFill>
                <a:schemeClr val="tx1"/>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sz="2000" dirty="0" smtClean="0">
                    <a:solidFill>
                      <a:schemeClr val="accent5">
                        <a:lumMod val="75000"/>
                      </a:schemeClr>
                    </a:solidFill>
                  </a:rPr>
                  <a:t>The surgical procedure with the highest allowable amount is considered the primary (first) procedure.  Medicare uses the RVU for this determination, which can be found on the Physician Fee Schedule</a:t>
                </a:r>
              </a:p>
              <a:p>
                <a:r>
                  <a:rPr lang="en-US" sz="2000" dirty="0" smtClean="0">
                    <a:solidFill>
                      <a:schemeClr val="accent5">
                        <a:lumMod val="75000"/>
                      </a:schemeClr>
                    </a:solidFill>
                  </a:rPr>
                  <a:t>Do </a:t>
                </a:r>
                <a:r>
                  <a:rPr lang="en-US" sz="2000" b="1" u="sng" dirty="0" smtClean="0">
                    <a:solidFill>
                      <a:schemeClr val="accent5">
                        <a:lumMod val="75000"/>
                      </a:schemeClr>
                    </a:solidFill>
                  </a:rPr>
                  <a:t>NOT</a:t>
                </a:r>
                <a:r>
                  <a:rPr lang="en-US" sz="2000" dirty="0" smtClean="0">
                    <a:solidFill>
                      <a:schemeClr val="accent5">
                        <a:lumMod val="75000"/>
                      </a:schemeClr>
                    </a:solidFill>
                  </a:rPr>
                  <a:t> use -51 on the primary procedure, only on the secondary procedures (order procedures by RVU; highest to lowest)</a:t>
                </a:r>
              </a:p>
              <a:p>
                <a:r>
                  <a:rPr lang="en-US" sz="2000" dirty="0" smtClean="0">
                    <a:solidFill>
                      <a:schemeClr val="accent5">
                        <a:lumMod val="75000"/>
                      </a:schemeClr>
                    </a:solidFill>
                  </a:rPr>
                  <a:t>Do</a:t>
                </a:r>
                <a:r>
                  <a:rPr lang="en-US" sz="2000" b="1" u="sng" dirty="0" smtClean="0">
                    <a:solidFill>
                      <a:schemeClr val="accent5">
                        <a:lumMod val="75000"/>
                      </a:schemeClr>
                    </a:solidFill>
                  </a:rPr>
                  <a:t> NOT </a:t>
                </a:r>
                <a:r>
                  <a:rPr lang="en-US" sz="2000" dirty="0" smtClean="0">
                    <a:solidFill>
                      <a:schemeClr val="accent5">
                        <a:lumMod val="75000"/>
                      </a:schemeClr>
                    </a:solidFill>
                  </a:rPr>
                  <a:t>use -51 on procedures with a “+” or </a:t>
                </a:r>
                <a14:m>
                  <m:oMath xmlns:m="http://schemas.openxmlformats.org/officeDocument/2006/math">
                    <m:r>
                      <a:rPr lang="en-US" sz="2000" b="0" i="0" smtClean="0">
                        <a:solidFill>
                          <a:schemeClr val="accent5">
                            <a:lumMod val="75000"/>
                          </a:schemeClr>
                        </a:solidFill>
                        <a:latin typeface="Cambria Math"/>
                        <a:ea typeface="Cambria Math"/>
                      </a:rPr>
                      <m:t>"</m:t>
                    </m:r>
                    <m:r>
                      <a:rPr lang="en-US" sz="2000" i="1" smtClean="0">
                        <a:solidFill>
                          <a:schemeClr val="accent5">
                            <a:lumMod val="75000"/>
                          </a:schemeClr>
                        </a:solidFill>
                        <a:latin typeface="Cambria Math"/>
                        <a:ea typeface="Cambria Math"/>
                      </a:rPr>
                      <m:t>∅</m:t>
                    </m:r>
                    <m:r>
                      <a:rPr lang="en-US" sz="2000" b="0" i="1" smtClean="0">
                        <a:solidFill>
                          <a:schemeClr val="accent5">
                            <a:lumMod val="75000"/>
                          </a:schemeClr>
                        </a:solidFill>
                        <a:latin typeface="Cambria Math"/>
                        <a:ea typeface="Cambria Math"/>
                      </a:rPr>
                      <m:t>“</m:t>
                    </m:r>
                  </m:oMath>
                </a14:m>
                <a:r>
                  <a:rPr lang="en-US" sz="2000" dirty="0" smtClean="0">
                    <a:solidFill>
                      <a:schemeClr val="accent5">
                        <a:lumMod val="75000"/>
                      </a:schemeClr>
                    </a:solidFill>
                  </a:rPr>
                  <a:t>symbol indicated in the CPT Manual (See Appendix D and E)</a:t>
                </a:r>
              </a:p>
              <a:p>
                <a:pPr lvl="1"/>
                <a:r>
                  <a:rPr lang="en-US" sz="2000" dirty="0" smtClean="0">
                    <a:solidFill>
                      <a:schemeClr val="accent5">
                        <a:lumMod val="75000"/>
                      </a:schemeClr>
                    </a:solidFill>
                  </a:rPr>
                  <a:t>These codes can also be identified on the Medicare Physician Fee Schedule with a Multiple Procedure Indicator of “3”</a:t>
                </a:r>
                <a:endParaRPr lang="en-US" sz="2000" dirty="0">
                  <a:solidFill>
                    <a:schemeClr val="accent5">
                      <a:lumMod val="75000"/>
                    </a:schemeClr>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284" t="-942"/>
                </a:stretch>
              </a:blipFill>
            </p:spPr>
            <p:txBody>
              <a:bodyPr/>
              <a:lstStyle/>
              <a:p>
                <a:r>
                  <a:rPr lang="en-US">
                    <a:noFill/>
                  </a:rPr>
                  <a:t> </a:t>
                </a:r>
              </a:p>
            </p:txBody>
          </p:sp>
        </mc:Fallback>
      </mc:AlternateContent>
    </p:spTree>
    <p:extLst>
      <p:ext uri="{BB962C8B-B14F-4D97-AF65-F5344CB8AC3E}">
        <p14:creationId xmlns:p14="http://schemas.microsoft.com/office/powerpoint/2010/main" val="10135434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Modifier-52 Reduced Service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dirty="0">
                <a:solidFill>
                  <a:schemeClr val="accent5">
                    <a:lumMod val="75000"/>
                  </a:schemeClr>
                </a:solidFill>
              </a:rPr>
              <a:t/>
            </a:r>
            <a:br>
              <a:rPr lang="en-US" sz="2400" dirty="0">
                <a:solidFill>
                  <a:schemeClr val="accent5">
                    <a:lumMod val="75000"/>
                  </a:schemeClr>
                </a:solidFill>
              </a:rPr>
            </a:br>
            <a:r>
              <a:rPr lang="en-US" sz="2700" dirty="0" smtClean="0">
                <a:solidFill>
                  <a:schemeClr val="accent5">
                    <a:lumMod val="75000"/>
                  </a:schemeClr>
                </a:solidFill>
              </a:rPr>
              <a:t>This modifier is used to report a service or procedure that is partially reduced </a:t>
            </a:r>
            <a:r>
              <a:rPr lang="en-US" sz="2700" u="sng" dirty="0" smtClean="0">
                <a:solidFill>
                  <a:schemeClr val="accent5">
                    <a:lumMod val="75000"/>
                  </a:schemeClr>
                </a:solidFill>
              </a:rPr>
              <a:t>or</a:t>
            </a:r>
            <a:r>
              <a:rPr lang="en-US" sz="2700" dirty="0" smtClean="0">
                <a:solidFill>
                  <a:schemeClr val="accent5">
                    <a:lumMod val="75000"/>
                  </a:schemeClr>
                </a:solidFill>
              </a:rPr>
              <a:t> eliminated at the physician’s election</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Modifier -52 is </a:t>
            </a:r>
            <a:r>
              <a:rPr lang="en-US" sz="2700" b="1" u="sng" dirty="0" smtClean="0">
                <a:solidFill>
                  <a:schemeClr val="accent5">
                    <a:lumMod val="75000"/>
                  </a:schemeClr>
                </a:solidFill>
              </a:rPr>
              <a:t>NOT</a:t>
            </a:r>
            <a:r>
              <a:rPr lang="en-US" sz="2700" dirty="0" smtClean="0">
                <a:solidFill>
                  <a:schemeClr val="accent5">
                    <a:lumMod val="75000"/>
                  </a:schemeClr>
                </a:solidFill>
              </a:rPr>
              <a:t> used to report an elective cancellation of a procedure before surgical preparation in the operating suite</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Modifier -52 should </a:t>
            </a:r>
            <a:r>
              <a:rPr lang="en-US" sz="2700" b="1" u="sng" dirty="0" smtClean="0">
                <a:solidFill>
                  <a:schemeClr val="accent5">
                    <a:lumMod val="75000"/>
                  </a:schemeClr>
                </a:solidFill>
              </a:rPr>
              <a:t>NOT</a:t>
            </a:r>
            <a:r>
              <a:rPr lang="en-US" sz="2700" dirty="0" smtClean="0">
                <a:solidFill>
                  <a:schemeClr val="accent5">
                    <a:lumMod val="75000"/>
                  </a:schemeClr>
                </a:solidFill>
              </a:rPr>
              <a:t> be used if the procedure is discontinued after administration of anesthesia</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The presence of modifier -52 will reduce the payment of the service.  Depending upon the payer</a:t>
            </a: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23542089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3939" y="60386"/>
            <a:ext cx="12039600" cy="6857999"/>
          </a:xfrm>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Modifier-53 Discontinued Procedure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200" dirty="0" smtClean="0">
                <a:solidFill>
                  <a:schemeClr val="accent5">
                    <a:lumMod val="75000"/>
                  </a:schemeClr>
                </a:solidFill>
              </a:rPr>
              <a:t>Used to indicate that a surgical or diagnostic procedure was started but discontinued due to extenuating circumstances that threaten the patient’s well-being</a:t>
            </a:r>
            <a:br>
              <a:rPr lang="en-US" sz="2200" dirty="0" smtClean="0">
                <a:solidFill>
                  <a:schemeClr val="accent5">
                    <a:lumMod val="75000"/>
                  </a:schemeClr>
                </a:solidFill>
              </a:rPr>
            </a:br>
            <a:r>
              <a:rPr lang="en-US" sz="2200" dirty="0">
                <a:solidFill>
                  <a:schemeClr val="accent5">
                    <a:lumMod val="75000"/>
                  </a:schemeClr>
                </a:solidFill>
              </a:rPr>
              <a:t/>
            </a:r>
            <a:br>
              <a:rPr lang="en-US" sz="2200" dirty="0">
                <a:solidFill>
                  <a:schemeClr val="accent5">
                    <a:lumMod val="75000"/>
                  </a:schemeClr>
                </a:solidFill>
              </a:rPr>
            </a:br>
            <a:r>
              <a:rPr lang="en-US" sz="2200" dirty="0" smtClean="0">
                <a:solidFill>
                  <a:schemeClr val="accent5">
                    <a:lumMod val="75000"/>
                  </a:schemeClr>
                </a:solidFill>
              </a:rPr>
              <a:t>This modifier is used to report services or procedures when discontinued </a:t>
            </a:r>
            <a:r>
              <a:rPr lang="en-US" sz="2200" u="sng" dirty="0" smtClean="0">
                <a:solidFill>
                  <a:schemeClr val="accent5">
                    <a:lumMod val="75000"/>
                  </a:schemeClr>
                </a:solidFill>
              </a:rPr>
              <a:t>after</a:t>
            </a:r>
            <a:r>
              <a:rPr lang="en-US" sz="2200" dirty="0" smtClean="0">
                <a:solidFill>
                  <a:schemeClr val="accent5">
                    <a:lumMod val="75000"/>
                  </a:schemeClr>
                </a:solidFill>
              </a:rPr>
              <a:t> anesthesia is administered to the patient</a:t>
            </a:r>
            <a:br>
              <a:rPr lang="en-US" sz="2200" dirty="0" smtClean="0">
                <a:solidFill>
                  <a:schemeClr val="accent5">
                    <a:lumMod val="75000"/>
                  </a:schemeClr>
                </a:solidFill>
              </a:rPr>
            </a:br>
            <a:r>
              <a:rPr lang="en-US" sz="2200" dirty="0">
                <a:solidFill>
                  <a:schemeClr val="accent5">
                    <a:lumMod val="75000"/>
                  </a:schemeClr>
                </a:solidFill>
              </a:rPr>
              <a:t/>
            </a:r>
            <a:br>
              <a:rPr lang="en-US" sz="2200" dirty="0">
                <a:solidFill>
                  <a:schemeClr val="accent5">
                    <a:lumMod val="75000"/>
                  </a:schemeClr>
                </a:solidFill>
              </a:rPr>
            </a:br>
            <a:r>
              <a:rPr lang="en-US" sz="2200" dirty="0" smtClean="0">
                <a:solidFill>
                  <a:schemeClr val="accent5">
                    <a:lumMod val="75000"/>
                  </a:schemeClr>
                </a:solidFill>
              </a:rPr>
              <a:t>This </a:t>
            </a:r>
            <a:r>
              <a:rPr lang="en-US" sz="2200" smtClean="0">
                <a:solidFill>
                  <a:schemeClr val="accent5">
                    <a:lumMod val="75000"/>
                  </a:schemeClr>
                </a:solidFill>
              </a:rPr>
              <a:t>modifier is </a:t>
            </a:r>
            <a:r>
              <a:rPr lang="en-US" sz="2200" b="1" u="sng" dirty="0" smtClean="0">
                <a:solidFill>
                  <a:schemeClr val="accent5">
                    <a:lumMod val="75000"/>
                  </a:schemeClr>
                </a:solidFill>
              </a:rPr>
              <a:t>NOT</a:t>
            </a:r>
            <a:r>
              <a:rPr lang="en-US" sz="2200" dirty="0" smtClean="0">
                <a:solidFill>
                  <a:schemeClr val="accent5">
                    <a:lumMod val="75000"/>
                  </a:schemeClr>
                </a:solidFill>
              </a:rPr>
              <a:t> used to report an elective cancellation of a procedure </a:t>
            </a:r>
            <a:r>
              <a:rPr lang="en-US" sz="2200" b="1" dirty="0" smtClean="0">
                <a:solidFill>
                  <a:schemeClr val="accent5">
                    <a:lumMod val="75000"/>
                  </a:schemeClr>
                </a:solidFill>
              </a:rPr>
              <a:t>or</a:t>
            </a:r>
            <a:r>
              <a:rPr lang="en-US" sz="2200" dirty="0" smtClean="0">
                <a:solidFill>
                  <a:schemeClr val="accent5">
                    <a:lumMod val="75000"/>
                  </a:schemeClr>
                </a:solidFill>
              </a:rPr>
              <a:t> prior to the patient’s anesthesia induction and/or surgical preparation in the operating suite; including situations where cancellation is due to patient instability</a:t>
            </a:r>
            <a:br>
              <a:rPr lang="en-US" sz="2200" dirty="0" smtClean="0">
                <a:solidFill>
                  <a:schemeClr val="accent5">
                    <a:lumMod val="75000"/>
                  </a:schemeClr>
                </a:solidFill>
              </a:rPr>
            </a:br>
            <a:r>
              <a:rPr lang="en-US" sz="2200" dirty="0">
                <a:solidFill>
                  <a:schemeClr val="accent5">
                    <a:lumMod val="75000"/>
                  </a:schemeClr>
                </a:solidFill>
              </a:rPr>
              <a:t/>
            </a:r>
            <a:br>
              <a:rPr lang="en-US" sz="2200" dirty="0">
                <a:solidFill>
                  <a:schemeClr val="accent5">
                    <a:lumMod val="75000"/>
                  </a:schemeClr>
                </a:solidFill>
              </a:rPr>
            </a:br>
            <a:r>
              <a:rPr lang="en-US" sz="2200" dirty="0" smtClean="0">
                <a:solidFill>
                  <a:schemeClr val="accent5">
                    <a:lumMod val="75000"/>
                  </a:schemeClr>
                </a:solidFill>
              </a:rPr>
              <a:t> Modifier -53 should </a:t>
            </a:r>
            <a:r>
              <a:rPr lang="en-US" sz="2200" b="1" u="sng" dirty="0" smtClean="0">
                <a:solidFill>
                  <a:schemeClr val="accent5">
                    <a:lumMod val="75000"/>
                  </a:schemeClr>
                </a:solidFill>
              </a:rPr>
              <a:t>NOT</a:t>
            </a:r>
            <a:r>
              <a:rPr lang="en-US" sz="2200" dirty="0" smtClean="0">
                <a:solidFill>
                  <a:schemeClr val="accent5">
                    <a:lumMod val="75000"/>
                  </a:schemeClr>
                </a:solidFill>
              </a:rPr>
              <a:t> be used when a laparoscopic or endoscopic procedure is converted to an open procedure</a:t>
            </a:r>
            <a:br>
              <a:rPr lang="en-US" sz="2200" dirty="0" smtClean="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200" dirty="0" smtClean="0">
                <a:solidFill>
                  <a:schemeClr val="accent5">
                    <a:lumMod val="75000"/>
                  </a:schemeClr>
                </a:solidFill>
              </a:rPr>
              <a:t>Modifier -53 should </a:t>
            </a:r>
            <a:r>
              <a:rPr lang="en-US" sz="2200" b="1" u="sng" dirty="0" smtClean="0">
                <a:solidFill>
                  <a:schemeClr val="accent5">
                    <a:lumMod val="75000"/>
                  </a:schemeClr>
                </a:solidFill>
              </a:rPr>
              <a:t>NOT</a:t>
            </a:r>
            <a:r>
              <a:rPr lang="en-US" sz="2200" dirty="0" smtClean="0">
                <a:solidFill>
                  <a:schemeClr val="accent5">
                    <a:lumMod val="75000"/>
                  </a:schemeClr>
                </a:solidFill>
              </a:rPr>
              <a:t> be appended to E/M codes</a:t>
            </a:r>
            <a:r>
              <a:rPr lang="en-US" sz="2400" dirty="0" smtClean="0">
                <a:solidFill>
                  <a:schemeClr val="accent5">
                    <a:lumMod val="75000"/>
                  </a:schemeClr>
                </a:solidFill>
              </a:rPr>
              <a:t/>
            </a:r>
            <a:br>
              <a:rPr lang="en-US" sz="24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61500355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5400" dirty="0" smtClean="0">
                <a:solidFill>
                  <a:schemeClr val="tx1"/>
                </a:solidFill>
              </a:rPr>
              <a:t>CCI or Bundling Modifiers</a:t>
            </a:r>
            <a:endParaRPr lang="en-US" sz="5400" dirty="0">
              <a:solidFill>
                <a:schemeClr val="tx1"/>
              </a:solidFill>
            </a:endParaRPr>
          </a:p>
        </p:txBody>
      </p:sp>
    </p:spTree>
    <p:extLst>
      <p:ext uri="{BB962C8B-B14F-4D97-AF65-F5344CB8AC3E}">
        <p14:creationId xmlns:p14="http://schemas.microsoft.com/office/powerpoint/2010/main" val="10079003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77334" y="609600"/>
            <a:ext cx="8596668" cy="884464"/>
          </a:xfrm>
        </p:spPr>
        <p:txBody>
          <a:bodyPr/>
          <a:lstStyle/>
          <a:p>
            <a:r>
              <a:rPr lang="en-US" dirty="0" smtClean="0">
                <a:solidFill>
                  <a:schemeClr val="tx1"/>
                </a:solidFill>
              </a:rPr>
              <a:t>What is CCI or NCCI?</a:t>
            </a:r>
            <a:endParaRPr lang="en-US" dirty="0">
              <a:solidFill>
                <a:schemeClr val="tx1"/>
              </a:solidFill>
            </a:endParaRPr>
          </a:p>
        </p:txBody>
      </p:sp>
      <p:sp>
        <p:nvSpPr>
          <p:cNvPr id="4" name="Content Placeholder 3"/>
          <p:cNvSpPr>
            <a:spLocks noGrp="1"/>
          </p:cNvSpPr>
          <p:nvPr>
            <p:ph idx="1"/>
          </p:nvPr>
        </p:nvSpPr>
        <p:spPr>
          <a:xfrm>
            <a:off x="677334" y="1502229"/>
            <a:ext cx="8596668" cy="4539133"/>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marL="0" indent="0">
              <a:buNone/>
            </a:pPr>
            <a:r>
              <a:rPr lang="en-US" dirty="0" smtClean="0">
                <a:solidFill>
                  <a:schemeClr val="accent5">
                    <a:lumMod val="75000"/>
                  </a:schemeClr>
                </a:solidFill>
              </a:rPr>
              <a:t>CMS developed the National Correct Coding Initiative (NCCI) to promote national correct coding methodologies and to control improper coding leading to inappropriate payment in Part B claims.  The CMS developed its coding policies based on coding conventions defined by the American Medical Association’s CPT manual, national and local policies and edits, coding guidelines developed by national societies, analysis of standard medical and surgical practices, and a review of current coding practices</a:t>
            </a:r>
          </a:p>
          <a:p>
            <a:pPr marL="0" indent="0">
              <a:buNone/>
            </a:pPr>
            <a:endParaRPr lang="en-US" dirty="0">
              <a:solidFill>
                <a:schemeClr val="accent5">
                  <a:lumMod val="75000"/>
                </a:schemeClr>
              </a:solidFill>
            </a:endParaRPr>
          </a:p>
          <a:p>
            <a:pPr marL="0" indent="0">
              <a:buNone/>
            </a:pPr>
            <a:r>
              <a:rPr lang="en-US" dirty="0" smtClean="0">
                <a:solidFill>
                  <a:schemeClr val="accent5">
                    <a:lumMod val="75000"/>
                  </a:schemeClr>
                </a:solidFill>
              </a:rPr>
              <a:t>NCCI (National </a:t>
            </a:r>
            <a:r>
              <a:rPr lang="en-US" dirty="0">
                <a:solidFill>
                  <a:schemeClr val="accent5">
                    <a:lumMod val="75000"/>
                  </a:schemeClr>
                </a:solidFill>
              </a:rPr>
              <a:t>Correct Coding Initiative </a:t>
            </a:r>
            <a:r>
              <a:rPr lang="en-US" dirty="0" smtClean="0">
                <a:solidFill>
                  <a:schemeClr val="accent5">
                    <a:lumMod val="75000"/>
                  </a:schemeClr>
                </a:solidFill>
              </a:rPr>
              <a:t>) edits, which are released by CMS quarterly, define when two procedures HCPCS/CPT codes may not be reported together except under special circumstances.  If an edit allows use of NCCI associated modifiers, the two procedure codes may be reported together if the two procedures are performed at different anatomic sites or different patient encounters</a:t>
            </a:r>
          </a:p>
          <a:p>
            <a:pPr marL="0" indent="0">
              <a:buNone/>
            </a:pPr>
            <a:endParaRPr lang="en-US" dirty="0">
              <a:solidFill>
                <a:schemeClr val="accent5">
                  <a:lumMod val="75000"/>
                </a:schemeClr>
              </a:solidFill>
            </a:endParaRPr>
          </a:p>
          <a:p>
            <a:pPr marL="0" indent="0">
              <a:buNone/>
            </a:pPr>
            <a:r>
              <a:rPr lang="en-US" dirty="0" smtClean="0">
                <a:solidFill>
                  <a:schemeClr val="accent5">
                    <a:lumMod val="75000"/>
                  </a:schemeClr>
                </a:solidFill>
              </a:rPr>
              <a:t>Edits can be viewed @:</a:t>
            </a:r>
          </a:p>
          <a:p>
            <a:pPr marL="0" indent="0">
              <a:buNone/>
            </a:pPr>
            <a:r>
              <a:rPr lang="en-US" dirty="0" smtClean="0">
                <a:solidFill>
                  <a:schemeClr val="tx1"/>
                </a:solidFill>
                <a:hlinkClick r:id="rId2"/>
              </a:rPr>
              <a:t>https://www.cms.gov/NationalCorrectCodInitEd/01_overview.asp</a:t>
            </a:r>
            <a:endParaRPr lang="en-US" dirty="0" smtClean="0">
              <a:solidFill>
                <a:schemeClr val="tx1"/>
              </a:solidFill>
            </a:endParaRPr>
          </a:p>
          <a:p>
            <a:pPr marL="0" indent="0">
              <a:buNone/>
            </a:pPr>
            <a:endParaRPr lang="en-US" dirty="0"/>
          </a:p>
        </p:txBody>
      </p:sp>
    </p:spTree>
    <p:extLst>
      <p:ext uri="{BB962C8B-B14F-4D97-AF65-F5344CB8AC3E}">
        <p14:creationId xmlns:p14="http://schemas.microsoft.com/office/powerpoint/2010/main" val="1365085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386"/>
            <a:ext cx="12433539" cy="6857999"/>
          </a:xfrm>
        </p:spPr>
        <p:txBody>
          <a:bodyPr>
            <a:normAutofit fontScale="90000"/>
          </a:bodyPr>
          <a:lstStyle/>
          <a:p>
            <a:pPr marL="571500" indent="-571500" algn="ctr">
              <a:buFont typeface="Arial" panose="020B0604020202020204" pitchFamily="34" charset="0"/>
              <a:buChar char="•"/>
            </a:pP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Modifier-59 Distinct Procedural Service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dirty="0">
                <a:solidFill>
                  <a:schemeClr val="accent5">
                    <a:lumMod val="75000"/>
                  </a:schemeClr>
                </a:solidFill>
              </a:rPr>
              <a:t/>
            </a:r>
            <a:br>
              <a:rPr lang="en-US" sz="2400" dirty="0">
                <a:solidFill>
                  <a:schemeClr val="accent5">
                    <a:lumMod val="75000"/>
                  </a:schemeClr>
                </a:solidFill>
              </a:rPr>
            </a:br>
            <a:r>
              <a:rPr lang="en-US" sz="2200" dirty="0" smtClean="0">
                <a:solidFill>
                  <a:schemeClr val="accent5">
                    <a:lumMod val="75000"/>
                  </a:schemeClr>
                </a:solidFill>
              </a:rPr>
              <a:t>The purpose of this modifier is to identify procedures or services that are not usually reported together but appropriate under the circumstance.  This may represent the following:</a:t>
            </a:r>
            <a:br>
              <a:rPr lang="en-US" sz="2200" dirty="0" smtClean="0">
                <a:solidFill>
                  <a:schemeClr val="accent5">
                    <a:lumMod val="75000"/>
                  </a:schemeClr>
                </a:solidFill>
              </a:rPr>
            </a:br>
            <a:r>
              <a:rPr lang="en-US" sz="2200" dirty="0" smtClean="0">
                <a:solidFill>
                  <a:schemeClr val="accent5">
                    <a:lumMod val="75000"/>
                  </a:schemeClr>
                </a:solidFill>
              </a:rPr>
              <a:t>A different session or patient encounter</a:t>
            </a:r>
            <a:br>
              <a:rPr lang="en-US" sz="2200" dirty="0" smtClean="0">
                <a:solidFill>
                  <a:schemeClr val="accent5">
                    <a:lumMod val="75000"/>
                  </a:schemeClr>
                </a:solidFill>
              </a:rPr>
            </a:br>
            <a:r>
              <a:rPr lang="en-US" sz="2200" dirty="0" smtClean="0">
                <a:solidFill>
                  <a:schemeClr val="accent5">
                    <a:lumMod val="75000"/>
                  </a:schemeClr>
                </a:solidFill>
              </a:rPr>
              <a:t>A different procedure or surgery</a:t>
            </a:r>
            <a:br>
              <a:rPr lang="en-US" sz="2200" dirty="0" smtClean="0">
                <a:solidFill>
                  <a:schemeClr val="accent5">
                    <a:lumMod val="75000"/>
                  </a:schemeClr>
                </a:solidFill>
              </a:rPr>
            </a:br>
            <a:r>
              <a:rPr lang="en-US" sz="2200" dirty="0" smtClean="0">
                <a:solidFill>
                  <a:schemeClr val="accent5">
                    <a:lumMod val="75000"/>
                  </a:schemeClr>
                </a:solidFill>
              </a:rPr>
              <a:t>A different site or organ system</a:t>
            </a:r>
            <a:br>
              <a:rPr lang="en-US" sz="2200" dirty="0" smtClean="0">
                <a:solidFill>
                  <a:schemeClr val="accent5">
                    <a:lumMod val="75000"/>
                  </a:schemeClr>
                </a:solidFill>
              </a:rPr>
            </a:br>
            <a:r>
              <a:rPr lang="en-US" sz="2200" dirty="0" smtClean="0">
                <a:solidFill>
                  <a:schemeClr val="accent5">
                    <a:lumMod val="75000"/>
                  </a:schemeClr>
                </a:solidFill>
              </a:rPr>
              <a:t>A separate incision or excision</a:t>
            </a:r>
            <a:br>
              <a:rPr lang="en-US" sz="2200" dirty="0" smtClean="0">
                <a:solidFill>
                  <a:schemeClr val="accent5">
                    <a:lumMod val="75000"/>
                  </a:schemeClr>
                </a:solidFill>
              </a:rPr>
            </a:br>
            <a:r>
              <a:rPr lang="en-US" sz="2200" dirty="0" smtClean="0">
                <a:solidFill>
                  <a:schemeClr val="accent5">
                    <a:lumMod val="75000"/>
                  </a:schemeClr>
                </a:solidFill>
              </a:rPr>
              <a:t>A separate lesion</a:t>
            </a:r>
            <a:br>
              <a:rPr lang="en-US" sz="2200" dirty="0" smtClean="0">
                <a:solidFill>
                  <a:schemeClr val="accent5">
                    <a:lumMod val="75000"/>
                  </a:schemeClr>
                </a:solidFill>
              </a:rPr>
            </a:br>
            <a:r>
              <a:rPr lang="en-US" sz="2200" dirty="0" smtClean="0">
                <a:solidFill>
                  <a:schemeClr val="accent5">
                    <a:lumMod val="75000"/>
                  </a:schemeClr>
                </a:solidFill>
              </a:rPr>
              <a:t>A separate injury (or area of injury in extensive injuries)</a:t>
            </a:r>
            <a:br>
              <a:rPr lang="en-US" sz="2200" dirty="0" smtClean="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200" dirty="0" smtClean="0">
                <a:solidFill>
                  <a:schemeClr val="accent5">
                    <a:lumMod val="75000"/>
                  </a:schemeClr>
                </a:solidFill>
              </a:rPr>
              <a:t>Modifier -59 should only be used if no other modifier more appropriately describes the relationships of the two or more procedure codes (i.e. RT/LT, T1-T10, etc.)</a:t>
            </a:r>
            <a:r>
              <a:rPr lang="en-US" sz="2200" dirty="0">
                <a:solidFill>
                  <a:schemeClr val="accent5">
                    <a:lumMod val="75000"/>
                  </a:schemeClr>
                </a:solidFill>
              </a:rPr>
              <a:t/>
            </a:r>
            <a:br>
              <a:rPr lang="en-US" sz="22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200" dirty="0" smtClean="0">
                <a:solidFill>
                  <a:schemeClr val="accent5">
                    <a:lumMod val="75000"/>
                  </a:schemeClr>
                </a:solidFill>
              </a:rPr>
              <a:t>Modifier 59 should </a:t>
            </a:r>
            <a:r>
              <a:rPr lang="en-US" sz="2200" b="1" u="sng" dirty="0" smtClean="0">
                <a:solidFill>
                  <a:schemeClr val="accent5">
                    <a:lumMod val="75000"/>
                  </a:schemeClr>
                </a:solidFill>
              </a:rPr>
              <a:t>NOT</a:t>
            </a:r>
            <a:r>
              <a:rPr lang="en-US" sz="2200" dirty="0" smtClean="0">
                <a:solidFill>
                  <a:schemeClr val="accent5">
                    <a:lumMod val="75000"/>
                  </a:schemeClr>
                </a:solidFill>
              </a:rPr>
              <a:t> be appended to an E/M code</a:t>
            </a: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5693404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254" y="1236518"/>
            <a:ext cx="11492345" cy="4257576"/>
          </a:xfrm>
          <a:prstGeom prst="rect">
            <a:avLst/>
          </a:prstGeom>
        </p:spPr>
        <p:txBody>
          <a:bodyPr wrap="square">
            <a:spAutoFit/>
          </a:bodyPr>
          <a:lstStyle/>
          <a:p>
            <a:pPr algn="ctr">
              <a:spcBef>
                <a:spcPts val="200"/>
              </a:spcBef>
              <a:buNone/>
            </a:pPr>
            <a:r>
              <a:rPr lang="en-US" sz="1600" dirty="0">
                <a:solidFill>
                  <a:schemeClr val="accent5">
                    <a:lumMod val="75000"/>
                  </a:schemeClr>
                </a:solidFill>
              </a:rPr>
              <a:t>CMS is establishing the following four new HCPCS modifiers (referred to collectively as -X{EPSU} modifiers) to define specific subsets of the -59 modifier: </a:t>
            </a:r>
          </a:p>
          <a:p>
            <a:pPr>
              <a:spcBef>
                <a:spcPts val="200"/>
              </a:spcBef>
              <a:buNone/>
            </a:pPr>
            <a:endParaRPr lang="en-US" sz="1600" dirty="0">
              <a:solidFill>
                <a:schemeClr val="accent5">
                  <a:lumMod val="75000"/>
                </a:schemeClr>
              </a:solidFill>
            </a:endParaRPr>
          </a:p>
          <a:p>
            <a:pPr>
              <a:spcBef>
                <a:spcPts val="200"/>
              </a:spcBef>
            </a:pPr>
            <a:r>
              <a:rPr lang="en-US" sz="1600" b="1" dirty="0">
                <a:solidFill>
                  <a:schemeClr val="accent5">
                    <a:lumMod val="75000"/>
                  </a:schemeClr>
                </a:solidFill>
              </a:rPr>
              <a:t>-XE</a:t>
            </a:r>
            <a:r>
              <a:rPr lang="en-US" sz="1600" dirty="0">
                <a:solidFill>
                  <a:schemeClr val="accent5">
                    <a:lumMod val="75000"/>
                  </a:schemeClr>
                </a:solidFill>
              </a:rPr>
              <a:t> Separate Encounter: A Service That Is Distinct Because It Occurred During A Separate Encounter.</a:t>
            </a:r>
          </a:p>
          <a:p>
            <a:pPr lvl="1">
              <a:spcBef>
                <a:spcPts val="200"/>
              </a:spcBef>
            </a:pPr>
            <a:r>
              <a:rPr lang="en-US" sz="1400" dirty="0">
                <a:solidFill>
                  <a:schemeClr val="accent5">
                    <a:lumMod val="75000"/>
                  </a:schemeClr>
                </a:solidFill>
              </a:rPr>
              <a:t>Separate surgical operative session on the same date of service (e.g. 8 AM surgery with one procedure, 4 PM surgery with second procedure code). 	</a:t>
            </a:r>
          </a:p>
          <a:p>
            <a:pPr lvl="1">
              <a:spcBef>
                <a:spcPts val="200"/>
              </a:spcBef>
            </a:pPr>
            <a:r>
              <a:rPr lang="en-US" sz="1400" dirty="0">
                <a:solidFill>
                  <a:schemeClr val="accent5">
                    <a:lumMod val="75000"/>
                  </a:schemeClr>
                </a:solidFill>
              </a:rPr>
              <a:t>If a patient came in for an outpatient EKG, then comes back later in the day for blood work, the blood work would require an XE modifier.</a:t>
            </a:r>
          </a:p>
          <a:p>
            <a:pPr lvl="1">
              <a:spcBef>
                <a:spcPts val="200"/>
              </a:spcBef>
            </a:pPr>
            <a:r>
              <a:rPr lang="en-US" sz="1400" dirty="0">
                <a:solidFill>
                  <a:schemeClr val="accent5">
                    <a:lumMod val="75000"/>
                  </a:schemeClr>
                </a:solidFill>
              </a:rPr>
              <a:t>Patient comes to the facility for an x-ray of their hip as a result of an injury. The results are sent to the physician’s office who calls the patient and has them return to the radiology department for a CT of their hip due to possibility of a hairline fracture all on the same day.</a:t>
            </a:r>
          </a:p>
          <a:p>
            <a:pPr lvl="1">
              <a:spcBef>
                <a:spcPts val="200"/>
              </a:spcBef>
            </a:pPr>
            <a:endParaRPr lang="en-US" sz="1600" dirty="0">
              <a:solidFill>
                <a:schemeClr val="accent5">
                  <a:lumMod val="75000"/>
                </a:schemeClr>
              </a:solidFill>
            </a:endParaRPr>
          </a:p>
          <a:p>
            <a:pPr>
              <a:spcBef>
                <a:spcPts val="200"/>
              </a:spcBef>
            </a:pPr>
            <a:r>
              <a:rPr lang="en-US" sz="1600" b="1" dirty="0">
                <a:solidFill>
                  <a:schemeClr val="accent5">
                    <a:lumMod val="75000"/>
                  </a:schemeClr>
                </a:solidFill>
              </a:rPr>
              <a:t>-XS</a:t>
            </a:r>
            <a:r>
              <a:rPr lang="en-US" sz="1600" dirty="0">
                <a:solidFill>
                  <a:schemeClr val="accent5">
                    <a:lumMod val="75000"/>
                  </a:schemeClr>
                </a:solidFill>
              </a:rPr>
              <a:t> Separate Structure: A Service That Is Distinct Because It Was Performed On A Separate Organ/Structure.</a:t>
            </a:r>
            <a:r>
              <a:rPr lang="en-US" sz="2000" dirty="0">
                <a:solidFill>
                  <a:schemeClr val="accent5">
                    <a:lumMod val="75000"/>
                  </a:schemeClr>
                </a:solidFill>
              </a:rPr>
              <a:t> </a:t>
            </a:r>
          </a:p>
          <a:p>
            <a:pPr lvl="1">
              <a:spcBef>
                <a:spcPts val="200"/>
              </a:spcBef>
            </a:pPr>
            <a:r>
              <a:rPr lang="en-US" sz="1400" dirty="0">
                <a:solidFill>
                  <a:schemeClr val="accent5">
                    <a:lumMod val="75000"/>
                  </a:schemeClr>
                </a:solidFill>
              </a:rPr>
              <a:t>From an NCCI perspective, the definition of different anatomic sites includes different organs </a:t>
            </a:r>
            <a:r>
              <a:rPr lang="en-US" sz="1400" i="1" dirty="0">
                <a:solidFill>
                  <a:schemeClr val="accent5">
                    <a:lumMod val="75000"/>
                  </a:schemeClr>
                </a:solidFill>
              </a:rPr>
              <a:t>or</a:t>
            </a:r>
            <a:r>
              <a:rPr lang="en-US" sz="1400" dirty="0">
                <a:solidFill>
                  <a:schemeClr val="accent5">
                    <a:lumMod val="75000"/>
                  </a:schemeClr>
                </a:solidFill>
              </a:rPr>
              <a:t> different lesions in the same organ. However, it does not include treatment of contiguous structures of the same organ. </a:t>
            </a:r>
          </a:p>
          <a:p>
            <a:pPr lvl="1">
              <a:spcBef>
                <a:spcPts val="200"/>
              </a:spcBef>
            </a:pPr>
            <a:r>
              <a:rPr lang="en-US" sz="1400" dirty="0">
                <a:solidFill>
                  <a:schemeClr val="accent5">
                    <a:lumMod val="75000"/>
                  </a:schemeClr>
                </a:solidFill>
              </a:rPr>
              <a:t>Injection into tendon sheath, right ankle (20550) and injection into tendon sheath, left ankle (20550-XS). 	</a:t>
            </a:r>
          </a:p>
          <a:p>
            <a:pPr lvl="1">
              <a:spcBef>
                <a:spcPts val="200"/>
              </a:spcBef>
            </a:pPr>
            <a:r>
              <a:rPr lang="en-US" sz="1400" dirty="0">
                <a:solidFill>
                  <a:schemeClr val="accent5">
                    <a:lumMod val="75000"/>
                  </a:schemeClr>
                </a:solidFill>
              </a:rPr>
              <a:t>Right </a:t>
            </a:r>
            <a:r>
              <a:rPr lang="en-US" sz="1400" dirty="0" err="1">
                <a:solidFill>
                  <a:schemeClr val="accent5">
                    <a:lumMod val="75000"/>
                  </a:schemeClr>
                </a:solidFill>
              </a:rPr>
              <a:t>pectoralis</a:t>
            </a:r>
            <a:r>
              <a:rPr lang="en-US" sz="1400" dirty="0">
                <a:solidFill>
                  <a:schemeClr val="accent5">
                    <a:lumMod val="75000"/>
                  </a:schemeClr>
                </a:solidFill>
              </a:rPr>
              <a:t> major muscle flap (15734) and right rectus abdominis muscle flap (15734-XS)</a:t>
            </a:r>
          </a:p>
        </p:txBody>
      </p:sp>
    </p:spTree>
    <p:extLst>
      <p:ext uri="{BB962C8B-B14F-4D97-AF65-F5344CB8AC3E}">
        <p14:creationId xmlns:p14="http://schemas.microsoft.com/office/powerpoint/2010/main" val="32404151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4854" y="907352"/>
            <a:ext cx="10806545" cy="4565352"/>
          </a:xfrm>
          <a:prstGeom prst="rect">
            <a:avLst/>
          </a:prstGeom>
        </p:spPr>
        <p:txBody>
          <a:bodyPr wrap="square">
            <a:spAutoFit/>
          </a:bodyPr>
          <a:lstStyle/>
          <a:p>
            <a:pPr>
              <a:spcBef>
                <a:spcPts val="200"/>
              </a:spcBef>
            </a:pPr>
            <a:r>
              <a:rPr lang="en-US" sz="1600" b="1" dirty="0">
                <a:solidFill>
                  <a:schemeClr val="accent5">
                    <a:lumMod val="75000"/>
                  </a:schemeClr>
                </a:solidFill>
              </a:rPr>
              <a:t>-XP</a:t>
            </a:r>
            <a:r>
              <a:rPr lang="en-US" sz="1600" dirty="0">
                <a:solidFill>
                  <a:schemeClr val="accent5">
                    <a:lumMod val="75000"/>
                  </a:schemeClr>
                </a:solidFill>
              </a:rPr>
              <a:t> Separate Practitioner: A Service That Is Distinct Because It Was Performed By A Different Practitioner. </a:t>
            </a:r>
          </a:p>
          <a:p>
            <a:pPr lvl="1">
              <a:spcBef>
                <a:spcPts val="200"/>
              </a:spcBef>
            </a:pPr>
            <a:r>
              <a:rPr lang="en-US" sz="1400" dirty="0">
                <a:solidFill>
                  <a:schemeClr val="accent5">
                    <a:lumMod val="75000"/>
                  </a:schemeClr>
                </a:solidFill>
              </a:rPr>
              <a:t>The patient is seen in the office by a family practice physician, who in the course of the visit encounters a problem outside their scope of ability so calls in (or arranges an immediate transfer to) a specialist physician at the same claim to perform the needed service. 	</a:t>
            </a:r>
          </a:p>
          <a:p>
            <a:pPr lvl="1">
              <a:spcBef>
                <a:spcPts val="200"/>
              </a:spcBef>
            </a:pPr>
            <a:r>
              <a:rPr lang="en-US" sz="1400" dirty="0">
                <a:solidFill>
                  <a:schemeClr val="accent5">
                    <a:lumMod val="75000"/>
                  </a:schemeClr>
                </a:solidFill>
              </a:rPr>
              <a:t>-XP modifier still unclear, but probable scenario: The patient is seen by one provider who in the course of treating a patient encounters a problem outside his scope of ability so calls in another doctor to perform the service.</a:t>
            </a:r>
          </a:p>
          <a:p>
            <a:pPr lvl="1">
              <a:spcBef>
                <a:spcPts val="200"/>
              </a:spcBef>
            </a:pPr>
            <a:r>
              <a:rPr lang="en-US" sz="1400" dirty="0">
                <a:solidFill>
                  <a:schemeClr val="accent5">
                    <a:lumMod val="75000"/>
                  </a:schemeClr>
                </a:solidFill>
              </a:rPr>
              <a:t>Patient goes to their family physician due to a cold, after being seen by their physician the are sent to their respiratory physician for breathing treatments, all on the same day.</a:t>
            </a:r>
          </a:p>
          <a:p>
            <a:pPr lvl="1">
              <a:spcBef>
                <a:spcPts val="200"/>
              </a:spcBef>
              <a:buNone/>
            </a:pPr>
            <a:endParaRPr lang="en-US" sz="1600" dirty="0">
              <a:solidFill>
                <a:schemeClr val="accent5">
                  <a:lumMod val="75000"/>
                </a:schemeClr>
              </a:solidFill>
            </a:endParaRPr>
          </a:p>
          <a:p>
            <a:pPr>
              <a:spcBef>
                <a:spcPts val="200"/>
              </a:spcBef>
            </a:pPr>
            <a:r>
              <a:rPr lang="en-US" sz="1600" b="1" dirty="0">
                <a:solidFill>
                  <a:schemeClr val="accent5">
                    <a:lumMod val="75000"/>
                  </a:schemeClr>
                </a:solidFill>
              </a:rPr>
              <a:t>-XU</a:t>
            </a:r>
            <a:r>
              <a:rPr lang="en-US" sz="1600" dirty="0">
                <a:solidFill>
                  <a:schemeClr val="accent5">
                    <a:lumMod val="75000"/>
                  </a:schemeClr>
                </a:solidFill>
              </a:rPr>
              <a:t> Unusual Non-Overlapping Service: The Use Of  A Service That Is Distinct Because It Does Not Overlap Usual Components Of The Main Service.</a:t>
            </a:r>
            <a:r>
              <a:rPr lang="en-US" sz="2000" dirty="0">
                <a:solidFill>
                  <a:schemeClr val="accent5">
                    <a:lumMod val="75000"/>
                  </a:schemeClr>
                </a:solidFill>
              </a:rPr>
              <a:t> </a:t>
            </a:r>
          </a:p>
          <a:p>
            <a:pPr lvl="1">
              <a:spcBef>
                <a:spcPts val="200"/>
              </a:spcBef>
            </a:pPr>
            <a:r>
              <a:rPr lang="en-US" sz="1400" dirty="0">
                <a:solidFill>
                  <a:schemeClr val="accent5">
                    <a:lumMod val="75000"/>
                  </a:schemeClr>
                </a:solidFill>
              </a:rPr>
              <a:t>A diagnostic procedure is performed. Due to the findings, a decision is then made to perform a therapeutic/surgical procedure. (This may or may not occur in the same procedure room during the same session/encounter.) For example, diagnostic cardiac angiography leads to therapeutic angioplasty. </a:t>
            </a:r>
          </a:p>
          <a:p>
            <a:pPr lvl="1">
              <a:spcBef>
                <a:spcPts val="200"/>
              </a:spcBef>
            </a:pPr>
            <a:r>
              <a:rPr lang="en-US" sz="1400" dirty="0">
                <a:solidFill>
                  <a:schemeClr val="accent5">
                    <a:lumMod val="75000"/>
                  </a:schemeClr>
                </a:solidFill>
              </a:rPr>
              <a:t>Patient is seen in the OR for an EGD procedure in the recovery room the patient is noted to be short of breath and a fever, patient receives a chest x-ray to rule out pneumonia.</a:t>
            </a:r>
          </a:p>
          <a:p>
            <a:pPr lvl="1">
              <a:spcBef>
                <a:spcPts val="200"/>
              </a:spcBef>
            </a:pPr>
            <a:r>
              <a:rPr lang="en-US" sz="1400" dirty="0">
                <a:solidFill>
                  <a:schemeClr val="accent5">
                    <a:lumMod val="75000"/>
                  </a:schemeClr>
                </a:solidFill>
              </a:rPr>
              <a:t>Excision of two non-contiguous lesions on the same structure or body area that might typically be bundled together can be separated by this modifier.</a:t>
            </a:r>
          </a:p>
          <a:p>
            <a:pPr lvl="1">
              <a:lnSpc>
                <a:spcPts val="1600"/>
              </a:lnSpc>
              <a:spcBef>
                <a:spcPts val="0"/>
              </a:spcBef>
              <a:buNone/>
            </a:pPr>
            <a:r>
              <a:rPr lang="en-US" sz="1200" dirty="0"/>
              <a:t>	</a:t>
            </a:r>
          </a:p>
        </p:txBody>
      </p:sp>
    </p:spTree>
    <p:extLst>
      <p:ext uri="{BB962C8B-B14F-4D97-AF65-F5344CB8AC3E}">
        <p14:creationId xmlns:p14="http://schemas.microsoft.com/office/powerpoint/2010/main" val="3520938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386"/>
            <a:ext cx="12433539" cy="6857999"/>
          </a:xfrm>
        </p:spPr>
        <p:txBody>
          <a:bodyPr>
            <a:normAutofit fontScale="90000"/>
          </a:bodyPr>
          <a:lstStyle/>
          <a:p>
            <a:pPr algn="ctr"/>
            <a:r>
              <a:rPr lang="en-US" sz="4000" dirty="0">
                <a:solidFill>
                  <a:schemeClr val="tx1"/>
                </a:solidFill>
              </a:rPr>
              <a:t/>
            </a:r>
            <a:br>
              <a:rPr lang="en-US" sz="4000" dirty="0">
                <a:solidFill>
                  <a:schemeClr val="tx1"/>
                </a:solidFill>
              </a:rPr>
            </a:br>
            <a:r>
              <a:rPr lang="en-US" sz="4000" dirty="0" smtClean="0">
                <a:solidFill>
                  <a:schemeClr val="tx1"/>
                </a:solidFill>
              </a:rPr>
              <a:t>Where to find Modifiers</a:t>
            </a:r>
            <a:br>
              <a:rPr lang="en-US" sz="4000" dirty="0" smtClean="0">
                <a:solidFill>
                  <a:schemeClr val="tx1"/>
                </a:solidFill>
              </a:rPr>
            </a:br>
            <a:r>
              <a:rPr lang="en-US" sz="4000" dirty="0" smtClean="0">
                <a:solidFill>
                  <a:schemeClr val="tx1"/>
                </a:solidFill>
              </a:rPr>
              <a:t/>
            </a:r>
            <a:br>
              <a:rPr lang="en-US" sz="4000" dirty="0" smtClean="0">
                <a:solidFill>
                  <a:schemeClr val="tx1"/>
                </a:solidFill>
              </a:rPr>
            </a:br>
            <a:r>
              <a:rPr lang="en-US" sz="4000" dirty="0">
                <a:solidFill>
                  <a:schemeClr val="accent5">
                    <a:lumMod val="75000"/>
                  </a:schemeClr>
                </a:solidFill>
              </a:rPr>
              <a:t/>
            </a:r>
            <a:br>
              <a:rPr lang="en-US" sz="4000" dirty="0">
                <a:solidFill>
                  <a:schemeClr val="accent5">
                    <a:lumMod val="75000"/>
                  </a:schemeClr>
                </a:solidFill>
              </a:rPr>
            </a:br>
            <a:r>
              <a:rPr lang="en-US" sz="4000" dirty="0" smtClean="0">
                <a:solidFill>
                  <a:schemeClr val="accent5">
                    <a:lumMod val="75000"/>
                  </a:schemeClr>
                </a:solidFill>
              </a:rPr>
              <a:t>CPT Book - Appendix A</a:t>
            </a:r>
            <a:br>
              <a:rPr lang="en-US" sz="4000" dirty="0" smtClean="0">
                <a:solidFill>
                  <a:schemeClr val="accent5">
                    <a:lumMod val="75000"/>
                  </a:schemeClr>
                </a:solidFill>
              </a:rPr>
            </a:br>
            <a:r>
              <a:rPr lang="en-US" sz="4000" dirty="0">
                <a:solidFill>
                  <a:schemeClr val="accent5">
                    <a:lumMod val="75000"/>
                  </a:schemeClr>
                </a:solidFill>
              </a:rPr>
              <a:t/>
            </a:r>
            <a:br>
              <a:rPr lang="en-US" sz="4000" dirty="0">
                <a:solidFill>
                  <a:schemeClr val="accent5">
                    <a:lumMod val="75000"/>
                  </a:schemeClr>
                </a:solidFill>
              </a:rPr>
            </a:br>
            <a:r>
              <a:rPr lang="en-US" sz="4000" dirty="0" smtClean="0">
                <a:solidFill>
                  <a:schemeClr val="accent5">
                    <a:lumMod val="75000"/>
                  </a:schemeClr>
                </a:solidFill>
              </a:rPr>
              <a:t>HCPCS Level II - Appendix 2</a:t>
            </a:r>
            <a:r>
              <a:rPr lang="en-US" sz="2400" dirty="0">
                <a:solidFill>
                  <a:schemeClr val="accent5">
                    <a:lumMod val="75000"/>
                  </a:schemeClr>
                </a:solidFill>
              </a:rPr>
              <a:t/>
            </a:r>
            <a:br>
              <a:rPr lang="en-US" sz="2400" dirty="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14856163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6809" y="897092"/>
            <a:ext cx="9777846" cy="7571303"/>
          </a:xfrm>
          <a:prstGeom prst="rect">
            <a:avLst/>
          </a:prstGeom>
        </p:spPr>
        <p:txBody>
          <a:bodyPr wrap="square">
            <a:spAutoFit/>
          </a:bodyPr>
          <a:lstStyle/>
          <a:p>
            <a:r>
              <a:rPr lang="en-US" dirty="0">
                <a:solidFill>
                  <a:schemeClr val="accent5">
                    <a:lumMod val="75000"/>
                  </a:schemeClr>
                </a:solidFill>
              </a:rPr>
              <a:t>CMS will continue to recognize the -59 modifier, but notes that Current Procedural Terminology (CPT) instructions state that the -59 modifier should not be used when a more descriptive modifier is available. While CMS will continue to recognize the -59 modifier in many instances, it may selectively require a more specific - X{EPSU} modifier for billing certain codes at high risk for incorrect billing. For example, a particular NCCI PTP code pair may be identified as payable only with the -XE separate encounter modifier but not the -59 or other -X{EPSU} modifiers. The -X{EPSU} modifiers are more selective versions of the -59 modifier so it would be incorrect to include both modifiers on the same line. </a:t>
            </a:r>
          </a:p>
          <a:p>
            <a:endParaRPr lang="en-US" dirty="0">
              <a:solidFill>
                <a:schemeClr val="accent5">
                  <a:lumMod val="75000"/>
                </a:schemeClr>
              </a:solidFill>
            </a:endParaRPr>
          </a:p>
          <a:p>
            <a:r>
              <a:rPr lang="en-US" dirty="0">
                <a:solidFill>
                  <a:schemeClr val="accent5">
                    <a:lumMod val="75000"/>
                  </a:schemeClr>
                </a:solidFill>
              </a:rPr>
              <a:t>The combination of alternative specific modifiers with a general less specific modifier creates additional discrimination in both reporting and editing. As a default, at this time CMS will initially accept either a -59 modifier or a more selective - X{EPSU} modifier as correct coding, although the rapid migration of providers to the more selective modifiers is encouraged. </a:t>
            </a:r>
          </a:p>
          <a:p>
            <a:r>
              <a:rPr lang="en-US" dirty="0">
                <a:solidFill>
                  <a:schemeClr val="accent5">
                    <a:lumMod val="75000"/>
                  </a:schemeClr>
                </a:solidFill>
              </a:rPr>
              <a:t>However, please note that these modifiers are valid even before national edits are in place. MACs are not prohibited from requiring the use of selective modifiers in lieu of the general -59 modifier, when necessitated by local program integrity and compliance needs. </a:t>
            </a: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a:p>
            <a:endParaRPr lang="en-US" dirty="0">
              <a:solidFill>
                <a:schemeClr val="accent5">
                  <a:lumMod val="75000"/>
                </a:schemeClr>
              </a:solidFill>
            </a:endParaRPr>
          </a:p>
        </p:txBody>
      </p:sp>
    </p:spTree>
    <p:extLst>
      <p:ext uri="{BB962C8B-B14F-4D97-AF65-F5344CB8AC3E}">
        <p14:creationId xmlns:p14="http://schemas.microsoft.com/office/powerpoint/2010/main" val="654516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solidFill>
                  <a:schemeClr val="tx1"/>
                </a:solidFill>
              </a:rPr>
              <a:t/>
            </a:r>
            <a:br>
              <a:rPr lang="en-US" sz="4000" dirty="0" smtClean="0">
                <a:solidFill>
                  <a:schemeClr val="tx1"/>
                </a:solidFill>
              </a:rPr>
            </a:br>
            <a:r>
              <a:rPr lang="en-US" sz="4400" dirty="0" smtClean="0">
                <a:solidFill>
                  <a:schemeClr val="tx1"/>
                </a:solidFill>
              </a:rPr>
              <a:t>Modifier-59 Distinct Procedural Service </a:t>
            </a:r>
            <a:br>
              <a:rPr lang="en-US" sz="4400" dirty="0" smtClean="0">
                <a:solidFill>
                  <a:schemeClr val="tx1"/>
                </a:solidFill>
              </a:rPr>
            </a:br>
            <a:r>
              <a:rPr lang="en-US" sz="2700" dirty="0" smtClean="0">
                <a:solidFill>
                  <a:schemeClr val="tx1"/>
                </a:solidFill>
              </a:rPr>
              <a:t>(Appended to procedure code)</a:t>
            </a:r>
            <a:br>
              <a:rPr lang="en-US" sz="2700" dirty="0" smtClean="0">
                <a:solidFill>
                  <a:schemeClr val="tx1"/>
                </a:solidFill>
              </a:rPr>
            </a:br>
            <a:r>
              <a:rPr lang="en-US" sz="2700" dirty="0">
                <a:solidFill>
                  <a:schemeClr val="tx1"/>
                </a:solidFill>
              </a:rPr>
              <a:t/>
            </a:r>
            <a:br>
              <a:rPr lang="en-US" sz="2700" dirty="0">
                <a:solidFill>
                  <a:schemeClr val="tx1"/>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Modifier -59 is an important NCCI associated modifier that is often used incorrectly.  For the NCCI it’s primary purpose is to indicate that two or more procedures are performed at different anatomic sites</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From an NCCI perspective, the definition of different sites includes different organs or different lesions in the same organ</a:t>
            </a:r>
            <a:r>
              <a:rPr lang="en-US" sz="2400" b="1" dirty="0" smtClean="0">
                <a:solidFill>
                  <a:schemeClr val="accent5">
                    <a:lumMod val="75000"/>
                  </a:schemeClr>
                </a:solidFill>
              </a:rPr>
              <a:t>.  </a:t>
            </a:r>
            <a:r>
              <a:rPr lang="en-US" sz="2400" b="1" u="sng" dirty="0" smtClean="0">
                <a:solidFill>
                  <a:schemeClr val="accent5">
                    <a:lumMod val="75000"/>
                  </a:schemeClr>
                </a:solidFill>
              </a:rPr>
              <a:t>However, it does not include treatment of contiguous structures of the same organ</a:t>
            </a:r>
            <a:r>
              <a:rPr lang="en-US" sz="2400" u="sng" dirty="0" smtClean="0">
                <a:solidFill>
                  <a:schemeClr val="accent5">
                    <a:lumMod val="75000"/>
                  </a:schemeClr>
                </a:solidFill>
              </a:rPr>
              <a:t>.</a:t>
            </a:r>
            <a:r>
              <a:rPr lang="en-US" sz="2400" dirty="0" smtClean="0">
                <a:solidFill>
                  <a:schemeClr val="accent5">
                    <a:lumMod val="75000"/>
                  </a:schemeClr>
                </a:solidFill>
              </a:rPr>
              <a:t>  For example, treatment of the nail, nail bed, and adjacent soft tissue constitutes a single anatomic site.  Treatment of posterior segment structures in the eye constitute a single anatomic site.</a:t>
            </a:r>
            <a:br>
              <a:rPr lang="en-US" sz="2400" dirty="0" smtClean="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400" dirty="0" smtClean="0">
                <a:solidFill>
                  <a:schemeClr val="accent5">
                    <a:lumMod val="75000"/>
                  </a:schemeClr>
                </a:solidFill>
              </a:rPr>
              <a:t>Use of modifier -59 to indicate different procedures or surgeries does </a:t>
            </a:r>
            <a:r>
              <a:rPr lang="en-US" sz="2400" b="1" dirty="0" smtClean="0">
                <a:solidFill>
                  <a:schemeClr val="accent5">
                    <a:lumMod val="75000"/>
                  </a:schemeClr>
                </a:solidFill>
              </a:rPr>
              <a:t>not</a:t>
            </a:r>
            <a:r>
              <a:rPr lang="en-US" sz="2400" dirty="0" smtClean="0">
                <a:solidFill>
                  <a:schemeClr val="accent5">
                    <a:lumMod val="75000"/>
                  </a:schemeClr>
                </a:solidFill>
              </a:rPr>
              <a:t> require a different diagnosis for each HCPCS/CPT coded procedure/surgery</a:t>
            </a:r>
            <a:r>
              <a:rPr lang="en-US" sz="2400" dirty="0">
                <a:solidFill>
                  <a:schemeClr val="accent5">
                    <a:lumMod val="75000"/>
                  </a:schemeClr>
                </a:solidFill>
              </a:rPr>
              <a:t/>
            </a:r>
            <a:br>
              <a:rPr lang="en-US" sz="2400" dirty="0">
                <a:solidFill>
                  <a:schemeClr val="accent5">
                    <a:lumMod val="75000"/>
                  </a:schemeClr>
                </a:solidFill>
              </a:rPr>
            </a:br>
            <a:r>
              <a:rPr lang="en-US" sz="2400" dirty="0">
                <a:solidFill>
                  <a:schemeClr val="accent5">
                    <a:lumMod val="75000"/>
                  </a:schemeClr>
                </a:solidFill>
              </a:rPr>
              <a:t/>
            </a:r>
            <a:br>
              <a:rPr lang="en-US" sz="24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3100" dirty="0" smtClean="0">
                <a:solidFill>
                  <a:schemeClr val="accent5">
                    <a:lumMod val="75000"/>
                  </a:schemeClr>
                </a:solidFill>
              </a:rPr>
              <a:t>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2400" dirty="0" smtClean="0">
                <a:solidFill>
                  <a:schemeClr val="accent5">
                    <a:lumMod val="75000"/>
                  </a:schemeClr>
                </a:solidFill>
              </a:rPr>
              <a:t/>
            </a:r>
            <a:br>
              <a:rPr lang="en-US" sz="24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3100" dirty="0">
                <a:solidFill>
                  <a:schemeClr val="accent5">
                    <a:lumMod val="75000"/>
                  </a:schemeClr>
                </a:solidFill>
              </a:rPr>
              <a:t/>
            </a:r>
            <a:br>
              <a:rPr lang="en-US" sz="3100" dirty="0">
                <a:solidFill>
                  <a:schemeClr val="accent5">
                    <a:lumMod val="75000"/>
                  </a:schemeClr>
                </a:solidFill>
              </a:rPr>
            </a:br>
            <a:r>
              <a:rPr lang="en-US" sz="2200" dirty="0" smtClean="0">
                <a:solidFill>
                  <a:schemeClr val="accent5">
                    <a:lumMod val="75000"/>
                  </a:schemeClr>
                </a:solidFill>
              </a:rPr>
              <a:t/>
            </a:r>
            <a:br>
              <a:rPr lang="en-US" sz="22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600" dirty="0">
                <a:solidFill>
                  <a:schemeClr val="accent5">
                    <a:lumMod val="75000"/>
                  </a:schemeClr>
                </a:solidFill>
              </a:rPr>
              <a:t/>
            </a:r>
            <a:br>
              <a:rPr lang="en-US" sz="26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accent5">
                    <a:lumMod val="75000"/>
                  </a:schemeClr>
                </a:solidFill>
              </a:rPr>
              <a:t/>
            </a:r>
            <a:br>
              <a:rPr lang="en-US" sz="2700" dirty="0" smtClean="0">
                <a:solidFill>
                  <a:schemeClr val="accent5">
                    <a:lumMod val="75000"/>
                  </a:schemeClr>
                </a:solidFill>
              </a:rPr>
            </a:br>
            <a:r>
              <a:rPr lang="en-US" sz="2700" dirty="0">
                <a:solidFill>
                  <a:schemeClr val="accent5">
                    <a:lumMod val="75000"/>
                  </a:schemeClr>
                </a:solidFill>
              </a:rPr>
              <a:t/>
            </a:r>
            <a:br>
              <a:rPr lang="en-US" sz="2700" dirty="0">
                <a:solidFill>
                  <a:schemeClr val="accent5">
                    <a:lumMod val="75000"/>
                  </a:schemeClr>
                </a:solidFill>
              </a:rPr>
            </a:br>
            <a:r>
              <a:rPr lang="en-US" sz="2700" dirty="0" smtClean="0">
                <a:solidFill>
                  <a:schemeClr val="tx1"/>
                </a:solidFill>
              </a:rPr>
              <a:t/>
            </a:r>
            <a:br>
              <a:rPr lang="en-US" sz="2700" dirty="0" smtClean="0">
                <a:solidFill>
                  <a:schemeClr val="tx1"/>
                </a:solidFill>
              </a:rPr>
            </a:br>
            <a:r>
              <a:rPr lang="en-US" sz="2700" dirty="0">
                <a:solidFill>
                  <a:schemeClr val="tx1"/>
                </a:solidFill>
              </a:rPr>
              <a:t/>
            </a:r>
            <a:br>
              <a:rPr lang="en-US" sz="2700" dirty="0">
                <a:solidFill>
                  <a:schemeClr val="tx1"/>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dirty="0"/>
              <a:t/>
            </a:r>
            <a:br>
              <a:rPr lang="en-US" dirty="0"/>
            </a:br>
            <a:r>
              <a:rPr lang="en-US" dirty="0" smtClean="0"/>
              <a:t/>
            </a:r>
            <a:br>
              <a:rPr lang="en-US" dirty="0" smtClean="0"/>
            </a:br>
            <a:r>
              <a:rPr lang="en-US" sz="5300" dirty="0">
                <a:solidFill>
                  <a:schemeClr val="tx1"/>
                </a:solidFill>
              </a:rPr>
              <a:t>Number of Surgeons Modifiers</a:t>
            </a:r>
            <a:r>
              <a:rPr lang="en-US" dirty="0">
                <a:solidFill>
                  <a:schemeClr val="tx1"/>
                </a:solidFill>
              </a:rPr>
              <a:t/>
            </a:r>
            <a:br>
              <a:rPr lang="en-US" dirty="0">
                <a:solidFill>
                  <a:schemeClr val="tx1"/>
                </a:solidFill>
              </a:rPr>
            </a:br>
            <a:r>
              <a:rPr lang="en-US" dirty="0"/>
              <a:t/>
            </a:r>
            <a:br>
              <a:rPr lang="en-US" dirty="0"/>
            </a:br>
            <a:r>
              <a:rPr lang="en-US" dirty="0" smtClean="0"/>
              <a:t/>
            </a:r>
            <a:br>
              <a:rPr lang="en-US" dirty="0" smtClean="0"/>
            </a:br>
            <a:r>
              <a:rPr lang="en-US" dirty="0" smtClean="0"/>
              <a:t/>
            </a:r>
            <a:br>
              <a:rPr lang="en-US" dirty="0" smtClean="0"/>
            </a:br>
            <a:endParaRPr lang="en-US" dirty="0"/>
          </a:p>
        </p:txBody>
      </p:sp>
      <p:sp>
        <p:nvSpPr>
          <p:cNvPr id="3" name="Text Placeholder 2"/>
          <p:cNvSpPr>
            <a:spLocks noGrp="1"/>
          </p:cNvSpPr>
          <p:nvPr>
            <p:ph type="body" idx="1"/>
          </p:nvPr>
        </p:nvSpPr>
        <p:spPr/>
        <p:txBody>
          <a:bodyPr>
            <a:normAutofit/>
          </a:bodyPr>
          <a:lstStyle/>
          <a:p>
            <a:endParaRPr lang="en-US" sz="4800" dirty="0">
              <a:solidFill>
                <a:schemeClr val="tx1"/>
              </a:solidFill>
            </a:endParaRPr>
          </a:p>
        </p:txBody>
      </p:sp>
    </p:spTree>
    <p:extLst>
      <p:ext uri="{BB962C8B-B14F-4D97-AF65-F5344CB8AC3E}">
        <p14:creationId xmlns:p14="http://schemas.microsoft.com/office/powerpoint/2010/main" val="379044426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solidFill>
                  <a:schemeClr val="tx1"/>
                </a:solidFill>
              </a:rPr>
              <a:t>How to Determine if Multiple Surgeons Are Allowed</a:t>
            </a:r>
            <a:endParaRPr lang="en-US" dirty="0">
              <a:solidFill>
                <a:schemeClr val="tx1"/>
              </a:solidFill>
            </a:endParaRPr>
          </a:p>
        </p:txBody>
      </p:sp>
      <p:sp>
        <p:nvSpPr>
          <p:cNvPr id="5" name="Content Placeholder 4"/>
          <p:cNvSpPr>
            <a:spLocks noGrp="1"/>
          </p:cNvSpPr>
          <p:nvPr>
            <p:ph idx="1"/>
          </p:nvPr>
        </p:nvSpPr>
        <p:spPr/>
        <p:style>
          <a:lnRef idx="1">
            <a:schemeClr val="accent4"/>
          </a:lnRef>
          <a:fillRef idx="3">
            <a:schemeClr val="accent4"/>
          </a:fillRef>
          <a:effectRef idx="2">
            <a:schemeClr val="accent4"/>
          </a:effectRef>
          <a:fontRef idx="minor">
            <a:schemeClr val="lt1"/>
          </a:fontRef>
        </p:style>
        <p:txBody>
          <a:bodyPr>
            <a:normAutofit fontScale="92500" lnSpcReduction="20000"/>
          </a:bodyPr>
          <a:lstStyle/>
          <a:p>
            <a:pPr marL="0" indent="0">
              <a:buNone/>
            </a:pPr>
            <a:r>
              <a:rPr lang="en-US" dirty="0" smtClean="0"/>
              <a:t>To determine whether the services of more than one surgeon may be submitted to Medicare with CPT Modifiers 62, 66, 80, 81, 82 or AS, refer to the Medicare Physician Fee Schedule database (MPFSDB):</a:t>
            </a:r>
          </a:p>
          <a:p>
            <a:pPr marL="0" indent="0">
              <a:buNone/>
            </a:pPr>
            <a:r>
              <a:rPr lang="en-US" dirty="0" smtClean="0"/>
              <a:t>Access the database directly from the CMS Web Site at</a:t>
            </a:r>
          </a:p>
          <a:p>
            <a:pPr marL="0" indent="0">
              <a:buNone/>
            </a:pPr>
            <a:r>
              <a:rPr lang="en-US" dirty="0" smtClean="0">
                <a:hlinkClick r:id="rId2"/>
              </a:rPr>
              <a:t>www.cms.gov/apps/physician-fee-schedule/overview.aspx/</a:t>
            </a:r>
            <a:endParaRPr lang="en-US" dirty="0" smtClean="0"/>
          </a:p>
          <a:p>
            <a:pPr marL="0" indent="0">
              <a:buNone/>
            </a:pPr>
            <a:r>
              <a:rPr lang="en-US" dirty="0" smtClean="0"/>
              <a:t>Select Physician Fee Schedule Search from the left area of the Web page</a:t>
            </a:r>
          </a:p>
          <a:p>
            <a:pPr marL="0" indent="0">
              <a:buNone/>
            </a:pPr>
            <a:r>
              <a:rPr lang="en-US" dirty="0" smtClean="0"/>
              <a:t>Refer to the column headings applicable:</a:t>
            </a:r>
          </a:p>
          <a:p>
            <a:pPr marL="0" indent="0">
              <a:buNone/>
            </a:pPr>
            <a:r>
              <a:rPr lang="en-US" dirty="0" smtClean="0"/>
              <a:t>‘Co </a:t>
            </a:r>
            <a:r>
              <a:rPr lang="en-US" dirty="0" err="1" smtClean="0"/>
              <a:t>Surg</a:t>
            </a:r>
            <a:r>
              <a:rPr lang="en-US" dirty="0" smtClean="0"/>
              <a:t>’, ‘Team </a:t>
            </a:r>
            <a:r>
              <a:rPr lang="en-US" dirty="0" err="1" smtClean="0"/>
              <a:t>Surg</a:t>
            </a:r>
            <a:r>
              <a:rPr lang="en-US" dirty="0" smtClean="0"/>
              <a:t>’, or </a:t>
            </a:r>
            <a:r>
              <a:rPr lang="en-US" dirty="0" err="1" smtClean="0"/>
              <a:t>Asst</a:t>
            </a:r>
            <a:r>
              <a:rPr lang="en-US" dirty="0" smtClean="0"/>
              <a:t> </a:t>
            </a:r>
            <a:r>
              <a:rPr lang="en-US" dirty="0" err="1" smtClean="0"/>
              <a:t>Surg</a:t>
            </a:r>
            <a:r>
              <a:rPr lang="en-US" dirty="0" smtClean="0"/>
              <a:t>’</a:t>
            </a:r>
          </a:p>
          <a:p>
            <a:pPr marL="0" indent="0">
              <a:buNone/>
            </a:pPr>
            <a:r>
              <a:rPr lang="en-US" dirty="0"/>
              <a:t>	</a:t>
            </a:r>
            <a:r>
              <a:rPr lang="en-US" dirty="0" smtClean="0"/>
              <a:t>		0 = Co-surgeons not permitted for this procedure</a:t>
            </a:r>
          </a:p>
          <a:p>
            <a:pPr marL="0" indent="0">
              <a:buNone/>
            </a:pPr>
            <a:r>
              <a:rPr lang="en-US" dirty="0"/>
              <a:t>	</a:t>
            </a:r>
            <a:r>
              <a:rPr lang="en-US" dirty="0" smtClean="0"/>
              <a:t>		1 = Co-surgeons may be paid if supporting documentation is supplied to 			establish medical necessity</a:t>
            </a:r>
          </a:p>
          <a:p>
            <a:pPr marL="0" indent="0">
              <a:buNone/>
            </a:pPr>
            <a:r>
              <a:rPr lang="en-US" dirty="0"/>
              <a:t>	</a:t>
            </a:r>
            <a:r>
              <a:rPr lang="en-US" dirty="0" smtClean="0"/>
              <a:t>		2 = Co-surgeons permitted.  No documentation is required if two-					</a:t>
            </a:r>
            <a:r>
              <a:rPr lang="en-US" dirty="0" err="1" smtClean="0"/>
              <a:t>speciality</a:t>
            </a:r>
            <a:r>
              <a:rPr lang="en-US" dirty="0" smtClean="0"/>
              <a:t> requirement in met</a:t>
            </a:r>
          </a:p>
          <a:p>
            <a:pPr marL="0" indent="0">
              <a:buNone/>
            </a:pPr>
            <a:endParaRPr lang="en-US" dirty="0"/>
          </a:p>
        </p:txBody>
      </p:sp>
    </p:spTree>
    <p:extLst>
      <p:ext uri="{BB962C8B-B14F-4D97-AF65-F5344CB8AC3E}">
        <p14:creationId xmlns:p14="http://schemas.microsoft.com/office/powerpoint/2010/main" val="416079429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Modifier – 62  Two Surgeons</a:t>
            </a:r>
            <a:br>
              <a:rPr lang="en-US" dirty="0" smtClean="0">
                <a:solidFill>
                  <a:schemeClr val="tx1"/>
                </a:solidFill>
              </a:rPr>
            </a:br>
            <a:r>
              <a:rPr lang="en-US" sz="2700" dirty="0" smtClean="0">
                <a:solidFill>
                  <a:schemeClr val="tx1"/>
                </a:solidFill>
              </a:rPr>
              <a:t>(Append to Surgical Procedure)</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marL="400050" lvl="1" indent="0">
              <a:buNone/>
            </a:pPr>
            <a:r>
              <a:rPr lang="en-US" dirty="0" smtClean="0">
                <a:solidFill>
                  <a:schemeClr val="accent5">
                    <a:lumMod val="75000"/>
                  </a:schemeClr>
                </a:solidFill>
              </a:rPr>
              <a:t>Two surgeons (each in a different specialty) work together to perform a specific procedure</a:t>
            </a:r>
          </a:p>
          <a:p>
            <a:pPr marL="400050" lvl="1" indent="0">
              <a:buNone/>
            </a:pPr>
            <a:endParaRPr lang="en-US" dirty="0">
              <a:solidFill>
                <a:schemeClr val="accent5">
                  <a:lumMod val="75000"/>
                </a:schemeClr>
              </a:solidFill>
            </a:endParaRPr>
          </a:p>
          <a:p>
            <a:pPr marL="400050" lvl="1" indent="0">
              <a:buNone/>
            </a:pPr>
            <a:r>
              <a:rPr lang="en-US" dirty="0" smtClean="0">
                <a:solidFill>
                  <a:schemeClr val="accent5">
                    <a:lumMod val="75000"/>
                  </a:schemeClr>
                </a:solidFill>
              </a:rPr>
              <a:t>If two surgeons (</a:t>
            </a:r>
            <a:r>
              <a:rPr lang="en-US" dirty="0">
                <a:solidFill>
                  <a:schemeClr val="accent5">
                    <a:lumMod val="75000"/>
                  </a:schemeClr>
                </a:solidFill>
              </a:rPr>
              <a:t>each in a different specialty) </a:t>
            </a:r>
            <a:r>
              <a:rPr lang="en-US" dirty="0" smtClean="0">
                <a:solidFill>
                  <a:schemeClr val="accent5">
                    <a:lumMod val="75000"/>
                  </a:schemeClr>
                </a:solidFill>
              </a:rPr>
              <a:t>are required to perform a specific procedure, each surgeon bills for the procedure, and both surgeons need to report the same surgery code with the modifier 62.</a:t>
            </a:r>
          </a:p>
          <a:p>
            <a:pPr marL="400050" lvl="1" indent="0">
              <a:buNone/>
            </a:pPr>
            <a:r>
              <a:rPr lang="en-US" dirty="0">
                <a:solidFill>
                  <a:schemeClr val="accent5">
                    <a:lumMod val="75000"/>
                  </a:schemeClr>
                </a:solidFill>
              </a:rPr>
              <a:t>	</a:t>
            </a:r>
            <a:r>
              <a:rPr lang="en-US" dirty="0" smtClean="0">
                <a:solidFill>
                  <a:schemeClr val="accent5">
                    <a:lumMod val="75000"/>
                  </a:schemeClr>
                </a:solidFill>
              </a:rPr>
              <a:t>		</a:t>
            </a:r>
            <a:r>
              <a:rPr lang="en-US" dirty="0" smtClean="0">
                <a:solidFill>
                  <a:schemeClr val="tx1"/>
                </a:solidFill>
              </a:rPr>
              <a:t>Example:  </a:t>
            </a:r>
            <a:r>
              <a:rPr lang="en-US" dirty="0" smtClean="0">
                <a:solidFill>
                  <a:schemeClr val="accent5">
                    <a:lumMod val="75000"/>
                  </a:schemeClr>
                </a:solidFill>
              </a:rPr>
              <a:t>Thansphenoidal Hypophesectomy, Neurosurgeon and ENT both 						 report 61548(62)</a:t>
            </a:r>
          </a:p>
          <a:p>
            <a:pPr marL="400050" lvl="1" indent="0">
              <a:buNone/>
            </a:pPr>
            <a:endParaRPr lang="en-US" dirty="0">
              <a:solidFill>
                <a:schemeClr val="accent5">
                  <a:lumMod val="75000"/>
                </a:schemeClr>
              </a:solidFill>
            </a:endParaRPr>
          </a:p>
          <a:p>
            <a:pPr marL="400050" lvl="1" indent="0">
              <a:buNone/>
            </a:pPr>
            <a:r>
              <a:rPr lang="en-US" dirty="0" smtClean="0">
                <a:solidFill>
                  <a:schemeClr val="tx1"/>
                </a:solidFill>
              </a:rPr>
              <a:t>Warning: </a:t>
            </a:r>
            <a:r>
              <a:rPr lang="en-US" dirty="0" smtClean="0">
                <a:solidFill>
                  <a:schemeClr val="accent5">
                    <a:lumMod val="75000"/>
                  </a:schemeClr>
                </a:solidFill>
              </a:rPr>
              <a:t>If one surgeon bills with a modifier “-62” and one surgeon bills with no modifier, the payer may deny or suspend the claim with the modifier for review.  Coordination of billing is key to proper reimbursement for each surgeon!</a:t>
            </a:r>
            <a:endParaRPr lang="en-US" dirty="0">
              <a:solidFill>
                <a:schemeClr val="accent5">
                  <a:lumMod val="75000"/>
                </a:schemeClr>
              </a:solidFill>
            </a:endParaRPr>
          </a:p>
        </p:txBody>
      </p:sp>
    </p:spTree>
    <p:extLst>
      <p:ext uri="{BB962C8B-B14F-4D97-AF65-F5344CB8AC3E}">
        <p14:creationId xmlns:p14="http://schemas.microsoft.com/office/powerpoint/2010/main" val="23933661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a:xfrm>
            <a:off x="677334" y="987879"/>
            <a:ext cx="8596668" cy="5053483"/>
          </a:xfrm>
        </p:spPr>
        <p:txBody>
          <a:bodyPr>
            <a:normAutofit lnSpcReduction="10000"/>
          </a:bodyPr>
          <a:lstStyle/>
          <a:p>
            <a:r>
              <a:rPr lang="en-US" sz="3200" dirty="0" smtClean="0">
                <a:solidFill>
                  <a:schemeClr val="tx1"/>
                </a:solidFill>
              </a:rPr>
              <a:t>Modifier – 80	Assistant Surgeon (for MD’s, 						DO’s)</a:t>
            </a:r>
          </a:p>
          <a:p>
            <a:r>
              <a:rPr lang="en-US" sz="3200" dirty="0" smtClean="0">
                <a:solidFill>
                  <a:schemeClr val="tx1"/>
                </a:solidFill>
              </a:rPr>
              <a:t>Modifier – 81	Minimal Assistant Surgeon </a:t>
            </a:r>
          </a:p>
          <a:p>
            <a:r>
              <a:rPr lang="en-US" sz="3200" dirty="0" smtClean="0">
                <a:solidFill>
                  <a:schemeClr val="tx1"/>
                </a:solidFill>
              </a:rPr>
              <a:t>Modifier – 82	Assistant surgeon (when 								qualified resident surgeon not 						available)</a:t>
            </a:r>
          </a:p>
          <a:p>
            <a:r>
              <a:rPr lang="en-US" sz="3200" dirty="0" smtClean="0">
                <a:solidFill>
                  <a:schemeClr val="tx1"/>
                </a:solidFill>
              </a:rPr>
              <a:t>Modifier – AS	Physician assistant, nurse 							practitioner, or clinical nurse 							specialist services for assistant 						at	surgery</a:t>
            </a:r>
            <a:endParaRPr lang="en-US" sz="3200" dirty="0">
              <a:solidFill>
                <a:schemeClr val="tx1"/>
              </a:solidFill>
            </a:endParaRPr>
          </a:p>
        </p:txBody>
      </p:sp>
    </p:spTree>
    <p:extLst>
      <p:ext uri="{BB962C8B-B14F-4D97-AF65-F5344CB8AC3E}">
        <p14:creationId xmlns:p14="http://schemas.microsoft.com/office/powerpoint/2010/main" val="17603809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HCPCS Level II Modifiers</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n-US" sz="3600" dirty="0" smtClean="0">
                <a:solidFill>
                  <a:schemeClr val="accent5">
                    <a:lumMod val="75000"/>
                  </a:schemeClr>
                </a:solidFill>
              </a:rPr>
              <a:t>Alpha or alphanumeric</a:t>
            </a:r>
          </a:p>
          <a:p>
            <a:r>
              <a:rPr lang="en-US" sz="3600" dirty="0" smtClean="0">
                <a:solidFill>
                  <a:schemeClr val="accent5">
                    <a:lumMod val="75000"/>
                  </a:schemeClr>
                </a:solidFill>
              </a:rPr>
              <a:t>Provide additional information just like CPT modifiers</a:t>
            </a:r>
          </a:p>
          <a:p>
            <a:r>
              <a:rPr lang="en-US" sz="3600" dirty="0" smtClean="0">
                <a:solidFill>
                  <a:schemeClr val="accent5">
                    <a:lumMod val="75000"/>
                  </a:schemeClr>
                </a:solidFill>
              </a:rPr>
              <a:t>Found in HCPCS Manual</a:t>
            </a:r>
          </a:p>
          <a:p>
            <a:r>
              <a:rPr lang="en-US" sz="3600" dirty="0" smtClean="0">
                <a:solidFill>
                  <a:schemeClr val="accent5">
                    <a:lumMod val="75000"/>
                  </a:schemeClr>
                </a:solidFill>
              </a:rPr>
              <a:t>Can be used on Level I CPT codes and/or Level II HCPCS codes</a:t>
            </a:r>
            <a:endParaRPr lang="en-US" sz="3600" dirty="0">
              <a:solidFill>
                <a:schemeClr val="accent5">
                  <a:lumMod val="75000"/>
                </a:schemeClr>
              </a:solidFill>
            </a:endParaRPr>
          </a:p>
        </p:txBody>
      </p:sp>
    </p:spTree>
    <p:extLst>
      <p:ext uri="{BB962C8B-B14F-4D97-AF65-F5344CB8AC3E}">
        <p14:creationId xmlns:p14="http://schemas.microsoft.com/office/powerpoint/2010/main" val="11031446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Examples of HCPCS Modifiers</a:t>
            </a:r>
            <a:endParaRPr lang="en-US" dirty="0">
              <a:solidFill>
                <a:schemeClr val="tx1"/>
              </a:solidFill>
            </a:endParaRPr>
          </a:p>
        </p:txBody>
      </p:sp>
      <p:sp>
        <p:nvSpPr>
          <p:cNvPr id="3" name="Content Placeholder 2"/>
          <p:cNvSpPr>
            <a:spLocks noGrp="1"/>
          </p:cNvSpPr>
          <p:nvPr>
            <p:ph idx="1"/>
          </p:nvPr>
        </p:nvSpPr>
        <p:spPr/>
        <p:txBody>
          <a:bodyPr/>
          <a:lstStyle/>
          <a:p>
            <a:r>
              <a:rPr lang="en-US" sz="2400" dirty="0" smtClean="0">
                <a:solidFill>
                  <a:schemeClr val="accent5">
                    <a:lumMod val="75000"/>
                  </a:schemeClr>
                </a:solidFill>
              </a:rPr>
              <a:t>LT:	Left side</a:t>
            </a:r>
          </a:p>
          <a:p>
            <a:r>
              <a:rPr lang="en-US" sz="2400" dirty="0" smtClean="0">
                <a:solidFill>
                  <a:schemeClr val="accent5">
                    <a:lumMod val="75000"/>
                  </a:schemeClr>
                </a:solidFill>
              </a:rPr>
              <a:t>RT:	Right side</a:t>
            </a:r>
          </a:p>
          <a:p>
            <a:r>
              <a:rPr lang="en-US" sz="2400" dirty="0" smtClean="0">
                <a:solidFill>
                  <a:schemeClr val="accent5">
                    <a:lumMod val="75000"/>
                  </a:schemeClr>
                </a:solidFill>
              </a:rPr>
              <a:t>GA:	Waiver of liability statement on file</a:t>
            </a:r>
          </a:p>
          <a:p>
            <a:r>
              <a:rPr lang="en-US" sz="2400" dirty="0" smtClean="0">
                <a:solidFill>
                  <a:schemeClr val="accent5">
                    <a:lumMod val="75000"/>
                  </a:schemeClr>
                </a:solidFill>
              </a:rPr>
              <a:t>RR:	Rental (for DME)</a:t>
            </a:r>
          </a:p>
          <a:p>
            <a:r>
              <a:rPr lang="en-US" sz="2400" dirty="0" smtClean="0">
                <a:solidFill>
                  <a:schemeClr val="accent5">
                    <a:lumMod val="75000"/>
                  </a:schemeClr>
                </a:solidFill>
              </a:rPr>
              <a:t>F1:	Left hand, 2</a:t>
            </a:r>
            <a:r>
              <a:rPr lang="en-US" sz="2400" baseline="30000" dirty="0" smtClean="0">
                <a:solidFill>
                  <a:schemeClr val="accent5">
                    <a:lumMod val="75000"/>
                  </a:schemeClr>
                </a:solidFill>
              </a:rPr>
              <a:t>nd</a:t>
            </a:r>
            <a:r>
              <a:rPr lang="en-US" sz="2400" dirty="0" smtClean="0">
                <a:solidFill>
                  <a:schemeClr val="accent5">
                    <a:lumMod val="75000"/>
                  </a:schemeClr>
                </a:solidFill>
              </a:rPr>
              <a:t> digit</a:t>
            </a:r>
          </a:p>
          <a:p>
            <a:r>
              <a:rPr lang="en-US" sz="2400" dirty="0" smtClean="0">
                <a:solidFill>
                  <a:schemeClr val="accent5">
                    <a:lumMod val="75000"/>
                  </a:schemeClr>
                </a:solidFill>
              </a:rPr>
              <a:t>F6:	Right hand, 2</a:t>
            </a:r>
            <a:r>
              <a:rPr lang="en-US" sz="2400" baseline="30000" dirty="0" smtClean="0">
                <a:solidFill>
                  <a:schemeClr val="accent5">
                    <a:lumMod val="75000"/>
                  </a:schemeClr>
                </a:solidFill>
              </a:rPr>
              <a:t>nd</a:t>
            </a:r>
            <a:r>
              <a:rPr lang="en-US" sz="2400" dirty="0" smtClean="0">
                <a:solidFill>
                  <a:schemeClr val="accent5">
                    <a:lumMod val="75000"/>
                  </a:schemeClr>
                </a:solidFill>
              </a:rPr>
              <a:t> digit</a:t>
            </a:r>
          </a:p>
          <a:p>
            <a:r>
              <a:rPr lang="en-US" sz="2400" dirty="0" smtClean="0">
                <a:solidFill>
                  <a:schemeClr val="accent5">
                    <a:lumMod val="75000"/>
                  </a:schemeClr>
                </a:solidFill>
              </a:rPr>
              <a:t>GP:	Services delivered under an outpatient physical 				therapy plan of care</a:t>
            </a:r>
          </a:p>
          <a:p>
            <a:endParaRPr lang="en-US" dirty="0"/>
          </a:p>
        </p:txBody>
      </p:sp>
    </p:spTree>
    <p:extLst>
      <p:ext uri="{BB962C8B-B14F-4D97-AF65-F5344CB8AC3E}">
        <p14:creationId xmlns:p14="http://schemas.microsoft.com/office/powerpoint/2010/main" val="16042413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tx1"/>
                </a:solidFill>
              </a:rPr>
              <a:t>Modifiers – </a:t>
            </a:r>
            <a:r>
              <a:rPr lang="en-US" smtClean="0">
                <a:solidFill>
                  <a:schemeClr val="tx1"/>
                </a:solidFill>
              </a:rPr>
              <a:t>Work Comp/Colorado</a:t>
            </a:r>
            <a:r>
              <a:rPr lang="en-US" dirty="0" smtClean="0"/>
              <a:t>	</a:t>
            </a:r>
            <a:endParaRPr lang="en-US" dirty="0"/>
          </a:p>
        </p:txBody>
      </p:sp>
      <p:sp>
        <p:nvSpPr>
          <p:cNvPr id="5" name="Content Placeholder 4"/>
          <p:cNvSpPr>
            <a:spLocks noGrp="1"/>
          </p:cNvSpPr>
          <p:nvPr>
            <p:ph idx="1"/>
          </p:nvPr>
        </p:nvSpPr>
        <p:spPr/>
        <p:txBody>
          <a:bodyPr>
            <a:normAutofit/>
          </a:bodyPr>
          <a:lstStyle/>
          <a:p>
            <a:pPr marL="0" indent="0">
              <a:buNone/>
            </a:pPr>
            <a:r>
              <a:rPr lang="en-US" sz="2400" dirty="0" smtClean="0">
                <a:solidFill>
                  <a:schemeClr val="accent5">
                    <a:lumMod val="75000"/>
                  </a:schemeClr>
                </a:solidFill>
              </a:rPr>
              <a:t>Modifier – 00	All </a:t>
            </a:r>
            <a:r>
              <a:rPr lang="en-US" sz="2400" dirty="0">
                <a:solidFill>
                  <a:schemeClr val="accent5">
                    <a:lumMod val="75000"/>
                  </a:schemeClr>
                </a:solidFill>
              </a:rPr>
              <a:t>providers should indicate whether they are </a:t>
            </a:r>
            <a:r>
              <a:rPr lang="en-US" sz="2400" dirty="0" smtClean="0">
                <a:solidFill>
                  <a:schemeClr val="accent5">
                    <a:lumMod val="75000"/>
                  </a:schemeClr>
                </a:solidFill>
              </a:rPr>
              <a:t>				billing </a:t>
            </a:r>
            <a:r>
              <a:rPr lang="en-US" sz="2400" dirty="0">
                <a:solidFill>
                  <a:schemeClr val="accent5">
                    <a:lumMod val="75000"/>
                  </a:schemeClr>
                </a:solidFill>
              </a:rPr>
              <a:t>for the </a:t>
            </a:r>
            <a:r>
              <a:rPr lang="en-US" sz="2400" dirty="0" smtClean="0">
                <a:solidFill>
                  <a:schemeClr val="accent5">
                    <a:lumMod val="75000"/>
                  </a:schemeClr>
                </a:solidFill>
              </a:rPr>
              <a:t>total component for a radiology 				service</a:t>
            </a:r>
            <a:endParaRPr lang="en-US" sz="2400" dirty="0">
              <a:solidFill>
                <a:schemeClr val="accent5">
                  <a:lumMod val="75000"/>
                </a:schemeClr>
              </a:solidFill>
            </a:endParaRPr>
          </a:p>
        </p:txBody>
      </p:sp>
    </p:spTree>
    <p:extLst>
      <p:ext uri="{BB962C8B-B14F-4D97-AF65-F5344CB8AC3E}">
        <p14:creationId xmlns:p14="http://schemas.microsoft.com/office/powerpoint/2010/main" val="160553667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9600" dirty="0" smtClean="0">
                <a:solidFill>
                  <a:schemeClr val="tx1"/>
                </a:solidFill>
              </a:rPr>
              <a:t>Questions?????</a:t>
            </a:r>
            <a:endParaRPr lang="en-US" sz="9600" dirty="0">
              <a:solidFill>
                <a:schemeClr val="tx1"/>
              </a:solidFill>
            </a:endParaRPr>
          </a:p>
        </p:txBody>
      </p:sp>
      <p:sp>
        <p:nvSpPr>
          <p:cNvPr id="3" name="Content Placeholder 2"/>
          <p:cNvSpPr>
            <a:spLocks noGrp="1"/>
          </p:cNvSpPr>
          <p:nvPr>
            <p:ph idx="1"/>
          </p:nvPr>
        </p:nvSpPr>
        <p:spPr/>
        <p:txBody>
          <a:bodyPr/>
          <a:lstStyle/>
          <a:p>
            <a:r>
              <a:rPr lang="en-US" dirty="0" smtClean="0"/>
              <a:t>Feel free to email me directly at </a:t>
            </a:r>
            <a:r>
              <a:rPr lang="en-US" dirty="0" smtClean="0">
                <a:solidFill>
                  <a:schemeClr val="tx1"/>
                </a:solidFill>
                <a:hlinkClick r:id="rId2"/>
              </a:rPr>
              <a:t>mzkandyd@gmail.com</a:t>
            </a:r>
            <a:r>
              <a:rPr lang="en-US" dirty="0" smtClean="0">
                <a:solidFill>
                  <a:schemeClr val="tx1"/>
                </a:solidFill>
              </a:rPr>
              <a:t> </a:t>
            </a:r>
          </a:p>
          <a:p>
            <a:r>
              <a:rPr lang="en-US" dirty="0" smtClean="0"/>
              <a:t>Kandy Morris CPC, CPMA, CPB, CEMC, CCS-P, CPO-C</a:t>
            </a:r>
          </a:p>
          <a:p>
            <a:r>
              <a:rPr lang="en-US" dirty="0" smtClean="0"/>
              <a:t>2015 Las Vegas Chapter Vice President</a:t>
            </a:r>
          </a:p>
          <a:p>
            <a:endParaRPr lang="en-US" dirty="0" smtClean="0"/>
          </a:p>
          <a:p>
            <a:r>
              <a:rPr lang="en-US" dirty="0" smtClean="0"/>
              <a:t>Physicians Choice, LLC</a:t>
            </a:r>
          </a:p>
          <a:p>
            <a:r>
              <a:rPr lang="en-US" dirty="0" smtClean="0"/>
              <a:t>2657 Windmill Pkwy, Suite# 590</a:t>
            </a:r>
          </a:p>
          <a:p>
            <a:r>
              <a:rPr lang="en-US" dirty="0" smtClean="0"/>
              <a:t>Henderson, NV 89074</a:t>
            </a:r>
          </a:p>
          <a:p>
            <a:r>
              <a:rPr lang="en-US" dirty="0" smtClean="0"/>
              <a:t>Phone: 702.550.8769/Fax: 702.543.7095</a:t>
            </a:r>
          </a:p>
          <a:p>
            <a:pPr marL="0" indent="0">
              <a:buNone/>
            </a:pPr>
            <a:r>
              <a:rPr lang="en-US" dirty="0"/>
              <a:t> </a:t>
            </a:r>
          </a:p>
        </p:txBody>
      </p:sp>
    </p:spTree>
    <p:extLst>
      <p:ext uri="{BB962C8B-B14F-4D97-AF65-F5344CB8AC3E}">
        <p14:creationId xmlns:p14="http://schemas.microsoft.com/office/powerpoint/2010/main" val="3576440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0"/>
            <a:ext cx="12039600" cy="6857999"/>
          </a:xfrm>
        </p:spPr>
        <p:txBody>
          <a:bodyPr>
            <a:normAutofit fontScale="90000"/>
          </a:bodyPr>
          <a:lstStyle/>
          <a:p>
            <a:pPr algn="ctr"/>
            <a:r>
              <a:rPr lang="en-US" sz="4000" dirty="0" smtClean="0">
                <a:solidFill>
                  <a:schemeClr val="tx1"/>
                </a:solidFill>
              </a:rPr>
              <a:t>Modifiers denote that:</a:t>
            </a:r>
            <a:br>
              <a:rPr lang="en-US" sz="4000" dirty="0" smtClean="0">
                <a:solidFill>
                  <a:schemeClr val="tx1"/>
                </a:solidFill>
              </a:rPr>
            </a:br>
            <a:r>
              <a:rPr lang="en-US" dirty="0" smtClean="0">
                <a:solidFill>
                  <a:schemeClr val="accent5">
                    <a:lumMod val="75000"/>
                  </a:schemeClr>
                </a:solidFill>
              </a:rPr>
              <a:t/>
            </a:r>
            <a:br>
              <a:rPr lang="en-US" dirty="0" smtClean="0">
                <a:solidFill>
                  <a:schemeClr val="accent5">
                    <a:lumMod val="75000"/>
                  </a:schemeClr>
                </a:solidFill>
              </a:rPr>
            </a:br>
            <a:r>
              <a:rPr lang="en-US" sz="3100" dirty="0" smtClean="0">
                <a:solidFill>
                  <a:schemeClr val="accent5">
                    <a:lumMod val="75000"/>
                  </a:schemeClr>
                </a:solidFill>
              </a:rPr>
              <a:t>A service or procedure has both a professional and technical components</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A service or procedure was performed by more than one physician</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A service or procedure has been reduced or increased</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Only part of a procedure was performed</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A service or procedure was provided more than once</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A bilateral procedure was performed</a:t>
            </a:r>
            <a:br>
              <a:rPr lang="en-US" sz="3100" dirty="0" smtClean="0">
                <a:solidFill>
                  <a:schemeClr val="accent5">
                    <a:lumMod val="75000"/>
                  </a:schemeClr>
                </a:solidFill>
              </a:rPr>
            </a:br>
            <a:r>
              <a:rPr lang="en-US" sz="3100" dirty="0" smtClean="0">
                <a:solidFill>
                  <a:schemeClr val="accent5">
                    <a:lumMod val="75000"/>
                  </a:schemeClr>
                </a:solidFill>
              </a:rPr>
              <a:t/>
            </a:r>
            <a:br>
              <a:rPr lang="en-US" sz="3100" dirty="0" smtClean="0">
                <a:solidFill>
                  <a:schemeClr val="accent5">
                    <a:lumMod val="75000"/>
                  </a:schemeClr>
                </a:solidFill>
              </a:rPr>
            </a:br>
            <a:r>
              <a:rPr lang="en-US" sz="3100" dirty="0" smtClean="0">
                <a:solidFill>
                  <a:schemeClr val="accent5">
                    <a:lumMod val="75000"/>
                  </a:schemeClr>
                </a:solidFill>
              </a:rPr>
              <a:t>Unusual events occurred </a:t>
            </a:r>
            <a:r>
              <a:rPr lang="en-US" dirty="0" smtClean="0">
                <a:solidFill>
                  <a:schemeClr val="accent5">
                    <a:lumMod val="75000"/>
                  </a:schemeClr>
                </a:solidFill>
              </a:rPr>
              <a:t/>
            </a:r>
            <a:br>
              <a:rPr lang="en-US" dirty="0" smtClean="0">
                <a:solidFill>
                  <a:schemeClr val="accent5">
                    <a:lumMod val="75000"/>
                  </a:schemeClr>
                </a:solidFill>
              </a:rPr>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val="9742843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60462" y="505691"/>
            <a:ext cx="8596668" cy="1320800"/>
          </a:xfrm>
        </p:spPr>
        <p:txBody>
          <a:bodyPr/>
          <a:lstStyle/>
          <a:p>
            <a:pPr algn="ctr"/>
            <a:r>
              <a:rPr lang="en-US" dirty="0" smtClean="0">
                <a:solidFill>
                  <a:schemeClr val="tx1"/>
                </a:solidFill>
              </a:rPr>
              <a:t>Modifier Categories</a:t>
            </a:r>
            <a:endParaRPr lang="en-US" dirty="0">
              <a:solidFill>
                <a:schemeClr val="tx1"/>
              </a:solidFill>
            </a:endParaRPr>
          </a:p>
        </p:txBody>
      </p:sp>
      <p:sp>
        <p:nvSpPr>
          <p:cNvPr id="9" name="Content Placeholder 8"/>
          <p:cNvSpPr>
            <a:spLocks noGrp="1"/>
          </p:cNvSpPr>
          <p:nvPr>
            <p:ph idx="1"/>
          </p:nvPr>
        </p:nvSpPr>
        <p:spPr/>
        <p:txBody>
          <a:bodyPr>
            <a:normAutofit/>
          </a:bodyPr>
          <a:lstStyle/>
          <a:p>
            <a:r>
              <a:rPr lang="en-US" sz="3200" dirty="0" smtClean="0">
                <a:solidFill>
                  <a:schemeClr val="accent5">
                    <a:lumMod val="75000"/>
                  </a:schemeClr>
                </a:solidFill>
              </a:rPr>
              <a:t>Global Package Modifiers</a:t>
            </a:r>
          </a:p>
          <a:p>
            <a:r>
              <a:rPr lang="en-US" sz="3200" dirty="0" smtClean="0">
                <a:solidFill>
                  <a:schemeClr val="accent5">
                    <a:lumMod val="75000"/>
                  </a:schemeClr>
                </a:solidFill>
              </a:rPr>
              <a:t>CCI or Bundling Modifiers</a:t>
            </a:r>
          </a:p>
          <a:p>
            <a:r>
              <a:rPr lang="en-US" sz="3200" dirty="0" smtClean="0">
                <a:solidFill>
                  <a:schemeClr val="accent5">
                    <a:lumMod val="75000"/>
                  </a:schemeClr>
                </a:solidFill>
              </a:rPr>
              <a:t>Evaluation and Management Only Modifiers</a:t>
            </a:r>
          </a:p>
          <a:p>
            <a:r>
              <a:rPr lang="en-US" sz="3200" dirty="0" smtClean="0">
                <a:solidFill>
                  <a:schemeClr val="accent5">
                    <a:lumMod val="75000"/>
                  </a:schemeClr>
                </a:solidFill>
              </a:rPr>
              <a:t>Number of Surgeon Modifiers</a:t>
            </a:r>
          </a:p>
          <a:p>
            <a:r>
              <a:rPr lang="en-US" sz="3200" dirty="0" smtClean="0">
                <a:solidFill>
                  <a:schemeClr val="accent5">
                    <a:lumMod val="75000"/>
                  </a:schemeClr>
                </a:solidFill>
              </a:rPr>
              <a:t>“Other” Modifiers</a:t>
            </a:r>
            <a:endParaRPr lang="en-US" sz="3200" dirty="0">
              <a:solidFill>
                <a:schemeClr val="accent5">
                  <a:lumMod val="75000"/>
                </a:schemeClr>
              </a:solidFill>
            </a:endParaRPr>
          </a:p>
        </p:txBody>
      </p:sp>
    </p:spTree>
    <p:extLst>
      <p:ext uri="{BB962C8B-B14F-4D97-AF65-F5344CB8AC3E}">
        <p14:creationId xmlns:p14="http://schemas.microsoft.com/office/powerpoint/2010/main" val="3242283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7200" dirty="0" smtClean="0">
                <a:solidFill>
                  <a:schemeClr val="tx1"/>
                </a:solidFill>
              </a:rPr>
              <a:t>Global Modifiers</a:t>
            </a:r>
            <a:endParaRPr lang="en-US" sz="7200" dirty="0">
              <a:solidFill>
                <a:schemeClr val="tx1"/>
              </a:solidFill>
            </a:endParaRP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3707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tx1"/>
                </a:solidFill>
              </a:rPr>
              <a:t>What is the “Global” Period?</a:t>
            </a:r>
            <a:endParaRPr lang="en-US" dirty="0">
              <a:solidFill>
                <a:schemeClr val="tx1"/>
              </a:solidFill>
            </a:endParaRPr>
          </a:p>
        </p:txBody>
      </p:sp>
      <p:sp>
        <p:nvSpPr>
          <p:cNvPr id="5" name="Content Placeholder 4"/>
          <p:cNvSpPr>
            <a:spLocks noGrp="1"/>
          </p:cNvSpPr>
          <p:nvPr>
            <p:ph idx="1"/>
          </p:nvPr>
        </p:nvSpPr>
        <p:spPr>
          <a:xfrm>
            <a:off x="677333" y="1704109"/>
            <a:ext cx="10648757" cy="4337253"/>
          </a:xfrm>
        </p:spPr>
        <p:txBody>
          <a:bodyPr>
            <a:noAutofit/>
          </a:bodyPr>
          <a:lstStyle/>
          <a:p>
            <a:pPr marL="0" indent="0">
              <a:buNone/>
            </a:pPr>
            <a:r>
              <a:rPr lang="en-US" sz="2400" dirty="0" smtClean="0">
                <a:solidFill>
                  <a:schemeClr val="accent5">
                    <a:lumMod val="75000"/>
                  </a:schemeClr>
                </a:solidFill>
              </a:rPr>
              <a:t>Also known as the global surgical package.  CMS and AMA have the same definition.  Per CPT Guidelines, the following services are always included in addition to the operation:</a:t>
            </a:r>
          </a:p>
          <a:p>
            <a:r>
              <a:rPr lang="en-US" sz="2400" dirty="0" smtClean="0">
                <a:solidFill>
                  <a:schemeClr val="accent5">
                    <a:lumMod val="75000"/>
                  </a:schemeClr>
                </a:solidFill>
              </a:rPr>
              <a:t>Local or topical anesthesia</a:t>
            </a:r>
          </a:p>
          <a:p>
            <a:r>
              <a:rPr lang="en-US" sz="2400" dirty="0" smtClean="0">
                <a:solidFill>
                  <a:schemeClr val="accent5">
                    <a:lumMod val="75000"/>
                  </a:schemeClr>
                </a:solidFill>
              </a:rPr>
              <a:t>Subsequent to the decision for surgery, one related E/M encounter on the date immediately prior to or on the date of the procedure (including history and physical)</a:t>
            </a:r>
          </a:p>
          <a:p>
            <a:r>
              <a:rPr lang="en-US" sz="2400" dirty="0" smtClean="0">
                <a:solidFill>
                  <a:schemeClr val="accent5">
                    <a:lumMod val="75000"/>
                  </a:schemeClr>
                </a:solidFill>
              </a:rPr>
              <a:t>Immediate postoperative care</a:t>
            </a:r>
          </a:p>
          <a:p>
            <a:r>
              <a:rPr lang="en-US" sz="2400" dirty="0" smtClean="0">
                <a:solidFill>
                  <a:schemeClr val="accent5">
                    <a:lumMod val="75000"/>
                  </a:schemeClr>
                </a:solidFill>
              </a:rPr>
              <a:t>Writing orders</a:t>
            </a:r>
          </a:p>
          <a:p>
            <a:r>
              <a:rPr lang="en-US" sz="2400" dirty="0" smtClean="0">
                <a:solidFill>
                  <a:schemeClr val="accent5">
                    <a:lumMod val="75000"/>
                  </a:schemeClr>
                </a:solidFill>
              </a:rPr>
              <a:t>Evaluating the patient in the post-anesthesia recovery area</a:t>
            </a:r>
          </a:p>
          <a:p>
            <a:r>
              <a:rPr lang="en-US" sz="2400" dirty="0" smtClean="0">
                <a:solidFill>
                  <a:schemeClr val="accent5">
                    <a:lumMod val="75000"/>
                  </a:schemeClr>
                </a:solidFill>
              </a:rPr>
              <a:t>Typical postoperative follow-up care</a:t>
            </a:r>
            <a:endParaRPr lang="en-US" sz="2400" dirty="0">
              <a:solidFill>
                <a:schemeClr val="accent5">
                  <a:lumMod val="75000"/>
                </a:schemeClr>
              </a:solidFill>
            </a:endParaRPr>
          </a:p>
        </p:txBody>
      </p:sp>
    </p:spTree>
    <p:extLst>
      <p:ext uri="{BB962C8B-B14F-4D97-AF65-F5344CB8AC3E}">
        <p14:creationId xmlns:p14="http://schemas.microsoft.com/office/powerpoint/2010/main" val="42629246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1165</TotalTime>
  <Words>1729</Words>
  <Application>Microsoft Office PowerPoint</Application>
  <PresentationFormat>Custom</PresentationFormat>
  <Paragraphs>213</Paragraphs>
  <Slides>58</Slides>
  <Notes>0</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Facet</vt:lpstr>
      <vt:lpstr>MODIFIERS</vt:lpstr>
      <vt:lpstr> What Are Modifiers?  Modifiers are two digit codes appended to a CPT code that indicates that a service or procedure has been altered by a specific circumstance, but has not changed in its basic definition “Strictly alters the code definition”                                  </vt:lpstr>
      <vt:lpstr>Why do we use Modifiers?</vt:lpstr>
      <vt:lpstr>Why aren’t my claims getting paid……?</vt:lpstr>
      <vt:lpstr> Where to find Modifiers   CPT Book - Appendix A  HCPCS Level II - Appendix 2                                 </vt:lpstr>
      <vt:lpstr>Modifiers denote that:  A service or procedure has both a professional and technical components  A service or procedure was performed by more than one physician  A service or procedure has been reduced or increased  Only part of a procedure was performed  A service or procedure was provided more than once  A bilateral procedure was performed  Unusual events occurred       </vt:lpstr>
      <vt:lpstr>Modifier Categories</vt:lpstr>
      <vt:lpstr>Global Modifiers</vt:lpstr>
      <vt:lpstr>What is the “Global” Period?</vt:lpstr>
      <vt:lpstr>Examples of Services Included in the Global Period</vt:lpstr>
      <vt:lpstr> Modifier – 24 Unrelated E/M Service by Same Physician During a Postoperative Period: (Appended to the E&amp;M code only)  Used when a physician provides a surgical service related to one problem, and then during the postoperative period provides an E&amp;M service that is unrelated to the surgery.  Diagnosis code selection is critical to indicate the reason for the additional E&amp;M service       Modifier Category: E/M Only &amp; Global Package          </vt:lpstr>
      <vt:lpstr>Modifier - 24</vt:lpstr>
      <vt:lpstr> Modifier – 25 Significant, Separately Identifiable E/M by the Same Physician on the Same Day of the Procedure or other service  (Append to E&amp;M Code Only)  Indicates that on the day of a procedure or other service, the patients condition required an additional E&amp;M service above and beyond the usual pre and post-op care associated with the procedure performed.  E&amp;M service elements must be clearly documented to justify that a visit took place beyond the elements necessary to perform the procedure.        Modifier Category: E/M Only &amp; Global Package          </vt:lpstr>
      <vt:lpstr>Modifier – 25  </vt:lpstr>
      <vt:lpstr> Modifier – 26 Professional Component (Appended to procedure code)   Certain procedures are a combination of a physician component and a technical component.  When the physician component is reported separately, add -26 to the CPT code to identify that the physician’s component ONLY is being billed.          </vt:lpstr>
      <vt:lpstr> Modifier – 26 Professional Component (Appended to procedure code)   For use by physicians when utilizing equipment owned by a hospital/facility  Interpretations must be separate, distinct, written and signed  Not all procedures have a professional/technical split  Refer to Medicare Fee Schedule to determine what procedures are eligible for this modifier  Common Services billed with – 26:  Radiology, Stress Tests, Heart Catheterizations         </vt:lpstr>
      <vt:lpstr>Modifier - 26</vt:lpstr>
      <vt:lpstr> Modifier – 54 Surgical Care Only (Appended to the surgical procedure codes only)  Physician service to the patient was only the intra-operative procedure. (The physician is paid a portion of the global package and another physician will perform the pre &amp; post-operative care)  There should be agreement for the transfer of care between physicians  Do not use with procedure codes having a zero day global period  Do not use -54 if physician is a covering physician (locum tenens) or part of the same group as the physician who performed the procedure  Example: A neurosurgeon travels to a rural location to perform a craniotomy for drainage of an intracranial abscess.  He assessed the patient the day before, and performed the procedure.  Follow-up care was provided by a local surgeon.  The Neurosurgeon would report 61321-54            </vt:lpstr>
      <vt:lpstr> Modifier – 55 Post Operative Management Only (Appended to the surgical procedure codes only)    Modifier 55 is reported when one physician performed the postoperative management only; another physician performed the surgical procedure   Example: While on vacation in Vail, the patient had a skiing accident.  A local Orthopedist in Vail did the pre-operative &amp; intra-operative procedure.  The patient’s physician at home provides all the post-op care and would bill by adding a -55 to the surgical procedure code.               </vt:lpstr>
      <vt:lpstr> Modifier – 56 Pre Operative Management Only (Appended to the surgical procedure codes only)    Modifier 56 is reported when one physician performed the preoperative care and evaluation and another physician performed the surgical procedure    Example:  Internist does pre-op work-up on a patient having a laparoscopic cholecystectomy by a general surgeon who travels to the area monthly.   Internist would bill 47562-56            </vt:lpstr>
      <vt:lpstr> Modifier-57 Decision for Surgery (Appended to E&amp;M code only)   The purpose of this modifier is to report an E&amp;M service on the day before or on the day of a major surgery (90 day global period) which results in the initial decision to perform the surgery  Without using this modifier on the E&amp;M code the E&amp;M will be denied as  “included in the Global period of the surgical procedure”.  Example:  Patient comes to the emergency department with sudden onset of acute abdominal pain. GYN physician evaluates patient &amp; determines that patient has a twisted ovarian cyst.  Physician admits patient to OR for a right salpingo-oophorectomy.  CPT codes report are 99223(57) &amp; 58720.       Modifier Category: E/M Only &amp; Global Package              </vt:lpstr>
      <vt:lpstr> Modifier-58 Staged or Related Procedure by the Same Physician during the Postoperative Period (Appended to surgical code)  The purpose of this modifier is to report the performance of a procedure or service during the postoperative period for one of the following circumstance's: planned or staged more extensive than the original procedure therapy following a surgical procedure  This modifier is used to report a staged or related procedure by the same physician during the postoperative period of the first procedure  Modifier -58 is used ONLY during the global surgical period for the original procedure                </vt:lpstr>
      <vt:lpstr> Modifier-58 Staged or Related Procedure by the Same Physician during the Postoperative Period (Appended to surgical code)  The purpose of this modifier is to report the performance of a procedure or service during the postoperative period for one of the following circumstance's: planned or staged more extensive than the original procedure therapy following a surgical procedure  This modifier is used to report a staged or related procedure by the same physician during the postoperative period of the first procedure  Modifier -58 is used ONLY during the global surgical period for the original procedure                </vt:lpstr>
      <vt:lpstr>Modifier – 58 Clinical Examples</vt:lpstr>
      <vt:lpstr> Modifier-62 Co-Surgeon  When two or more surgeons with different specialties submit claims for the same operative session for the same beneficiary and same date of service, all  providers must use the co-surgeon modifier.   When two different providers bill the same CPT code, same patient and same date of service and one of the providers bills with modifier 62, the other provider must also bill with modifier 62. Note, however, that modifier 62 may only be used when the co-surgeons are of different specialties and are working simultaneously.                   </vt:lpstr>
      <vt:lpstr>PowerPoint Presentation</vt:lpstr>
      <vt:lpstr> Modifier-76 Repeat Procedure by the Same Physician (Appended to procedure code)  Modifier -76 is used when it is necessary to report a repeat of the same procedure on the same day  Medicare considers two physicians, in the same group with the same specialty performing services on the same day as the same person  Appropriate Usage:  On procedure codes that cannot be quantity billed Report each service on a separate line, using a quantity of one and append 76 to the subsequent procedures The SAME physician performs the services  Inappropriate Usage:  Appending to a surgical code Appending to each line of service Repeat services due to equipment or other technical failure For services repeated for quality control purposes                 </vt:lpstr>
      <vt:lpstr>Modifier - 76</vt:lpstr>
      <vt:lpstr> Modifier-77 Repeat Procedure by Another Physician (Appended to procedure code)   Repeat procedure by a different physician; use when it is necessary to report repeat procedure performed on the same day   Appropriate Usage:  A different physician performs the repeat services  Inappropriate Usage:  Appending to a surgical procedure code Appending when the repeat procedure is performed by the same physician Appending to E&amp;M codes   Modifier Category: Global Package                    </vt:lpstr>
      <vt:lpstr>Modifier – 77 </vt:lpstr>
      <vt:lpstr> Modifier-78 Unplanned Return to the Operating/Procedure Room by the Same Physician Following Initial Procedure for a Related Procedure During the Postop Period (Appended to procedure code)  The purpose of this modifier is to report a related procedure performed during the postoperative period of the initial procedure (unplanned procedure following initial procedure) and requires use of the operating/procedure room   Modifier -78 should NOT be used if a complication does not require use of the operating/procedure room  Modifier -78 may be used to report procedure performed on the same day (usually in emergency situations) Modifier Category: Global Package                      </vt:lpstr>
      <vt:lpstr>Modifier – 78 </vt:lpstr>
      <vt:lpstr> Modifier-79 Unrelated Procedure/Service by Same MD during the Post-op Period (Appended to procedure code)   The purpose of this modifier is to report services during the postoperative period that are unrelated to the original procedure   The procedure must be performed by the same physician, and modifier -79 is appended to the procedure code  Claim should be submitted with a different diagnosis and documentation should support the different diagnosis and medical necessity        Modifier Category: Global Package                      </vt:lpstr>
      <vt:lpstr>Modifier - 79</vt:lpstr>
      <vt:lpstr>“Other” Modifiers</vt:lpstr>
      <vt:lpstr> Modifier-22 Unusual Procedural Services (Appended to procedure code)   Indicates that procedure was more complicated or complex  Alerts payers to unusual circumstances or complications during a procedure  Increased work effort of 30-50%  Must be accompanied by an operative report with a letter explaining additional time required to support modifier -22 use                         </vt:lpstr>
      <vt:lpstr> Modifier-22 Unusual Procedural Services (Appended to procedure code)   Operative/Procedure Note Key Terms: Increased risk; difficult; extended; complication; prolonged; unusual findings; unusual contamination controls; hemorrhage, blood loss over 600cc; etc  Additional physician work due to complications or medical emergencies may warrant use of -22  Documentation MUST support the substantial additional work and the reason for the additional work (i.e., increased intensity, time, technical difficulty of procedure, severity of patient’s condition, physical and mental effort required)  Overuse can trigger an audit, if you find yourself consistently using modifier -22, chances are you are using the wrong CPT                         </vt:lpstr>
      <vt:lpstr>Use of Modifier - 22</vt:lpstr>
      <vt:lpstr> Modifier-50 Bilateral Procedure  (Appended to procedure code)  Used to report bilateral procedures that are performed at the same operative session (bi = two, lateral = side; both sides)  Modifier -50 is used to report diagnostic, radiology and surgical procedures  Modifier -50 should only be applied to services and/or procedure performed on identical anatomic sites, aspects, or organs (arms, legs, eyes, breasts)  Modifier -50 is NOT applicable to: Procedures that are bilateral by definition Procedures with descriptions including the terminology as “bilateral” or “unilateral” When removing a lesion on the right arm and one on the left arm (RT/LT should be used)                           </vt:lpstr>
      <vt:lpstr> Modifier-50 Bilateral Procedure  (Appended to procedure code)   Modifier -50 CAN be appended to codes with a bilateral indicator of “1” or “3” on the Medicare Physician Fee Schedule   https://www.cms.gov/apps/physician-fee-schedule/search/search-criteria.aspx  Some payers require the bilateral procedure to be report on a single line with -50; however some may require the procedure to be reported on two separate lines using RT/LT modifiers (check with the individual payer for their bilateral billing policy)                            </vt:lpstr>
      <vt:lpstr>Modifier – 51 Multiple Procedures (Append to Procedure Code)</vt:lpstr>
      <vt:lpstr>Modifier - 51</vt:lpstr>
      <vt:lpstr> Modifier-52 Reduced Service  (Appended to procedure code)   This modifier is used to report a service or procedure that is partially reduced or eliminated at the physician’s election  Modifier -52 is NOT used to report an elective cancellation of a procedure before surgical preparation in the operating suite  Modifier -52 should NOT be used if the procedure is discontinued after administration of anesthesia  The presence of modifier -52 will reduce the payment of the service.  Depending upon the payer                              </vt:lpstr>
      <vt:lpstr> Modifier-53 Discontinued Procedure  (Appended to procedure code)  Used to indicate that a surgical or diagnostic procedure was started but discontinued due to extenuating circumstances that threaten the patient’s well-being  This modifier is used to report services or procedures when discontinued after anesthesia is administered to the patient  This modifier is NOT used to report an elective cancellation of a procedure or prior to the patient’s anesthesia induction and/or surgical preparation in the operating suite; including situations where cancellation is due to patient instability   Modifier -53 should NOT be used when a laparoscopic or endoscopic procedure is converted to an open procedure  Modifier -53 should NOT be appended to E/M codes                                 </vt:lpstr>
      <vt:lpstr>CCI or Bundling Modifiers</vt:lpstr>
      <vt:lpstr>What is CCI or NCCI?</vt:lpstr>
      <vt:lpstr> Modifier-59 Distinct Procedural Service  (Appended to procedure code)   The purpose of this modifier is to identify procedures or services that are not usually reported together but appropriate under the circumstance.  This may represent the following: A different session or patient encounter A different procedure or surgery A different site or organ system A separate incision or excision A separate lesion A separate injury (or area of injury in extensive injuries)  Modifier -59 should only be used if no other modifier more appropriately describes the relationships of the two or more procedure codes (i.e. RT/LT, T1-T10, etc.)  Modifier 59 should NOT be appended to an E/M code                              </vt:lpstr>
      <vt:lpstr>PowerPoint Presentation</vt:lpstr>
      <vt:lpstr>PowerPoint Presentation</vt:lpstr>
      <vt:lpstr>PowerPoint Presentation</vt:lpstr>
      <vt:lpstr> Modifier-59 Distinct Procedural Service  (Appended to procedure code)   Modifier -59 is an important NCCI associated modifier that is often used incorrectly.  For the NCCI it’s primary purpose is to indicate that two or more procedures are performed at different anatomic sites  From an NCCI perspective, the definition of different sites includes different organs or different lesions in the same organ.  However, it does not include treatment of contiguous structures of the same organ.  For example, treatment of the nail, nail bed, and adjacent soft tissue constitutes a single anatomic site.  Treatment of posterior segment structures in the eye constitute a single anatomic site.  Use of modifier -59 to indicate different procedures or surgeries does not require a different diagnosis for each HCPCS/CPT coded procedure/surgery                              Number of Surgeons Modifiers    </vt:lpstr>
      <vt:lpstr>How to Determine if Multiple Surgeons Are Allowed</vt:lpstr>
      <vt:lpstr>Modifier – 62  Two Surgeons (Append to Surgical Procedure) </vt:lpstr>
      <vt:lpstr>PowerPoint Presentation</vt:lpstr>
      <vt:lpstr>HCPCS Level II Modifiers</vt:lpstr>
      <vt:lpstr>Examples of HCPCS Modifiers</vt:lpstr>
      <vt:lpstr>Modifiers – Work Comp/Colorado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ICD-10</dc:title>
  <dc:creator>Donna Lynes</dc:creator>
  <cp:lastModifiedBy>Johnson, Harvey</cp:lastModifiedBy>
  <cp:revision>166</cp:revision>
  <dcterms:created xsi:type="dcterms:W3CDTF">2014-03-13T21:07:55Z</dcterms:created>
  <dcterms:modified xsi:type="dcterms:W3CDTF">2015-04-13T15:05:21Z</dcterms:modified>
</cp:coreProperties>
</file>