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9"/>
  </p:notesMasterIdLst>
  <p:sldIdLst>
    <p:sldId id="256" r:id="rId2"/>
    <p:sldId id="257" r:id="rId3"/>
    <p:sldId id="258" r:id="rId4"/>
    <p:sldId id="259" r:id="rId5"/>
    <p:sldId id="283" r:id="rId6"/>
    <p:sldId id="284" r:id="rId7"/>
    <p:sldId id="261" r:id="rId8"/>
    <p:sldId id="287" r:id="rId9"/>
    <p:sldId id="286" r:id="rId10"/>
    <p:sldId id="262" r:id="rId11"/>
    <p:sldId id="263" r:id="rId12"/>
    <p:sldId id="264" r:id="rId13"/>
    <p:sldId id="285" r:id="rId14"/>
    <p:sldId id="265" r:id="rId15"/>
    <p:sldId id="266" r:id="rId16"/>
    <p:sldId id="268" r:id="rId17"/>
    <p:sldId id="269" r:id="rId18"/>
    <p:sldId id="270" r:id="rId19"/>
    <p:sldId id="271" r:id="rId20"/>
    <p:sldId id="273" r:id="rId21"/>
    <p:sldId id="274" r:id="rId22"/>
    <p:sldId id="288" r:id="rId23"/>
    <p:sldId id="275" r:id="rId24"/>
    <p:sldId id="281" r:id="rId25"/>
    <p:sldId id="280" r:id="rId26"/>
    <p:sldId id="279"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CC55C-240E-443C-B170-2A14A333BF0B}" type="datetimeFigureOut">
              <a:rPr lang="en-US" smtClean="0"/>
              <a:pPr/>
              <a:t>1/27/2014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4018E2-21C6-42A8-B584-8A2BB7A30918}" type="slidenum">
              <a:rPr lang="en-US" smtClean="0"/>
              <a:pPr/>
              <a:t>‹#›</a:t>
            </a:fld>
            <a:endParaRPr lang="en-US" dirty="0"/>
          </a:p>
        </p:txBody>
      </p:sp>
    </p:spTree>
    <p:extLst>
      <p:ext uri="{BB962C8B-B14F-4D97-AF65-F5344CB8AC3E}">
        <p14:creationId xmlns:p14="http://schemas.microsoft.com/office/powerpoint/2010/main" val="1140128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pPr defTabSz="891069"/>
            <a:fld id="{C4268FA3-2C44-40DA-825F-654798BFEDE7}" type="slidenum">
              <a:rPr lang="en-US" smtClean="0"/>
              <a:pPr defTabSz="891069"/>
              <a:t>5</a:t>
            </a:fld>
            <a:endParaRPr lang="en-US" dirty="0" smtClean="0"/>
          </a:p>
        </p:txBody>
      </p:sp>
      <p:sp>
        <p:nvSpPr>
          <p:cNvPr id="53251" name="Rectangle 2"/>
          <p:cNvSpPr>
            <a:spLocks noGrp="1" noRot="1" noChangeAspect="1" noChangeArrowheads="1" noTextEdit="1"/>
          </p:cNvSpPr>
          <p:nvPr>
            <p:ph type="sldImg"/>
          </p:nvPr>
        </p:nvSpPr>
        <p:spPr>
          <a:solidFill>
            <a:srgbClr val="FFFFFF"/>
          </a:solidFill>
          <a:ln/>
        </p:spPr>
      </p:sp>
      <p:sp>
        <p:nvSpPr>
          <p:cNvPr id="5325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dirty="0" smtClean="0">
              <a:latin typeface="Times New Roman" pitchFamily="18" charset="0"/>
              <a:cs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54018E2-21C6-42A8-B584-8A2BB7A30918}"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8E3EF09-40C9-4110-9DCC-CE40E5D43C1F}" type="datetimeFigureOut">
              <a:rPr lang="en-US" smtClean="0"/>
              <a:pPr/>
              <a:t>1/27/2014</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B8BBA54-6C07-402C-801D-E8C59F04294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E3EF09-40C9-4110-9DCC-CE40E5D43C1F}" type="datetimeFigureOut">
              <a:rPr lang="en-US" smtClean="0"/>
              <a:pPr/>
              <a:t>1/27/2014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8BBA54-6C07-402C-801D-E8C59F04294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8E3EF09-40C9-4110-9DCC-CE40E5D43C1F}" type="datetimeFigureOut">
              <a:rPr lang="en-US" smtClean="0"/>
              <a:pPr/>
              <a:t>1/27/2014</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8B8BBA54-6C07-402C-801D-E8C59F04294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8E3EF09-40C9-4110-9DCC-CE40E5D43C1F}" type="datetimeFigureOut">
              <a:rPr lang="en-US" smtClean="0"/>
              <a:pPr/>
              <a:t>1/27/2014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B8BBA54-6C07-402C-801D-E8C59F042943}"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8E3EF09-40C9-4110-9DCC-CE40E5D43C1F}" type="datetimeFigureOut">
              <a:rPr lang="en-US" smtClean="0"/>
              <a:pPr/>
              <a:t>1/27/2014</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B8BBA54-6C07-402C-801D-E8C59F042943}"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8E3EF09-40C9-4110-9DCC-CE40E5D43C1F}" type="datetimeFigureOut">
              <a:rPr lang="en-US" smtClean="0"/>
              <a:pPr/>
              <a:t>1/27/2014</a:t>
            </a:fld>
            <a:endParaRPr lang="en-US" dirty="0"/>
          </a:p>
        </p:txBody>
      </p:sp>
      <p:sp>
        <p:nvSpPr>
          <p:cNvPr id="10" name="Slide Number Placeholder 9"/>
          <p:cNvSpPr>
            <a:spLocks noGrp="1"/>
          </p:cNvSpPr>
          <p:nvPr>
            <p:ph type="sldNum" sz="quarter" idx="16"/>
          </p:nvPr>
        </p:nvSpPr>
        <p:spPr/>
        <p:txBody>
          <a:bodyPr rtlCol="0"/>
          <a:lstStyle/>
          <a:p>
            <a:fld id="{8B8BBA54-6C07-402C-801D-E8C59F042943}"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8E3EF09-40C9-4110-9DCC-CE40E5D43C1F}" type="datetimeFigureOut">
              <a:rPr lang="en-US" smtClean="0"/>
              <a:pPr/>
              <a:t>1/27/2014</a:t>
            </a:fld>
            <a:endParaRPr lang="en-US" dirty="0"/>
          </a:p>
        </p:txBody>
      </p:sp>
      <p:sp>
        <p:nvSpPr>
          <p:cNvPr id="12" name="Slide Number Placeholder 11"/>
          <p:cNvSpPr>
            <a:spLocks noGrp="1"/>
          </p:cNvSpPr>
          <p:nvPr>
            <p:ph type="sldNum" sz="quarter" idx="16"/>
          </p:nvPr>
        </p:nvSpPr>
        <p:spPr/>
        <p:txBody>
          <a:bodyPr rtlCol="0"/>
          <a:lstStyle/>
          <a:p>
            <a:fld id="{8B8BBA54-6C07-402C-801D-E8C59F042943}"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E3EF09-40C9-4110-9DCC-CE40E5D43C1F}" type="datetimeFigureOut">
              <a:rPr lang="en-US" smtClean="0"/>
              <a:pPr/>
              <a:t>1/27/2014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B8BBA54-6C07-402C-801D-E8C59F04294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3EF09-40C9-4110-9DCC-CE40E5D43C1F}" type="datetimeFigureOut">
              <a:rPr lang="en-US" smtClean="0"/>
              <a:pPr/>
              <a:t>1/27/2014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B8BBA54-6C07-402C-801D-E8C59F04294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8E3EF09-40C9-4110-9DCC-CE40E5D43C1F}" type="datetimeFigureOut">
              <a:rPr lang="en-US" smtClean="0"/>
              <a:pPr/>
              <a:t>1/27/2014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B8BBA54-6C07-402C-801D-E8C59F042943}"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08E3EF09-40C9-4110-9DCC-CE40E5D43C1F}" type="datetimeFigureOut">
              <a:rPr lang="en-US" smtClean="0"/>
              <a:pPr/>
              <a:t>1/27/2014</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B8BBA54-6C07-402C-801D-E8C59F042943}"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8E3EF09-40C9-4110-9DCC-CE40E5D43C1F}" type="datetimeFigureOut">
              <a:rPr lang="en-US" smtClean="0"/>
              <a:pPr/>
              <a:t>1/27/2014</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B8BBA54-6C07-402C-801D-E8C59F04294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8458200" cy="5334000"/>
          </a:xfrm>
        </p:spPr>
        <p:txBody>
          <a:bodyPr>
            <a:normAutofit/>
          </a:bodyPr>
          <a:lstStyle/>
          <a:p>
            <a:pPr algn="ctr"/>
            <a:r>
              <a:rPr lang="en-US" dirty="0" smtClean="0"/>
              <a:t>Evaluation &amp; Management  </a:t>
            </a:r>
            <a:r>
              <a:rPr lang="en-US" sz="5400" dirty="0" smtClean="0"/>
              <a:t/>
            </a:r>
            <a:br>
              <a:rPr lang="en-US" sz="5400" dirty="0" smtClean="0"/>
            </a:br>
            <a:r>
              <a:rPr lang="en-US" dirty="0" smtClean="0"/>
              <a:t>Coding</a:t>
            </a:r>
            <a:r>
              <a:rPr lang="en-US" sz="5400" dirty="0" smtClean="0"/>
              <a:t/>
            </a:r>
            <a:br>
              <a:rPr lang="en-US" sz="5400" dirty="0" smtClean="0"/>
            </a:br>
            <a:r>
              <a:rPr lang="en-US" sz="5400" dirty="0" smtClean="0"/>
              <a:t/>
            </a:r>
            <a:br>
              <a:rPr lang="en-US" sz="5400" dirty="0" smtClean="0"/>
            </a:br>
            <a:endParaRPr lang="en-US" sz="5400" dirty="0"/>
          </a:p>
        </p:txBody>
      </p:sp>
      <p:sp>
        <p:nvSpPr>
          <p:cNvPr id="3" name="Subtitle 2"/>
          <p:cNvSpPr>
            <a:spLocks noGrp="1"/>
          </p:cNvSpPr>
          <p:nvPr>
            <p:ph type="subTitle" idx="1"/>
          </p:nvPr>
        </p:nvSpPr>
        <p:spPr/>
        <p:txBody>
          <a:bodyPr/>
          <a:lstStyle/>
          <a:p>
            <a:r>
              <a:rPr lang="en-US" dirty="0" smtClean="0"/>
              <a:t>Rachelle Denis, CPC</a:t>
            </a:r>
            <a:endParaRPr lang="en-US" dirty="0"/>
          </a:p>
        </p:txBody>
      </p:sp>
    </p:spTree>
    <p:extLst>
      <p:ext uri="{BB962C8B-B14F-4D97-AF65-F5344CB8AC3E}">
        <p14:creationId xmlns:p14="http://schemas.microsoft.com/office/powerpoint/2010/main" val="10432623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024744" cy="1143000"/>
          </a:xfrm>
        </p:spPr>
        <p:txBody>
          <a:bodyPr>
            <a:normAutofit/>
          </a:bodyPr>
          <a:lstStyle/>
          <a:p>
            <a:r>
              <a:rPr lang="en-US" dirty="0" smtClean="0"/>
              <a:t>Review Of Systems (ROS) </a:t>
            </a:r>
            <a:endParaRPr lang="en-US" dirty="0"/>
          </a:p>
        </p:txBody>
      </p:sp>
      <p:sp>
        <p:nvSpPr>
          <p:cNvPr id="3" name="Content Placeholder 2"/>
          <p:cNvSpPr>
            <a:spLocks noGrp="1"/>
          </p:cNvSpPr>
          <p:nvPr>
            <p:ph sz="quarter" idx="1"/>
          </p:nvPr>
        </p:nvSpPr>
        <p:spPr>
          <a:xfrm>
            <a:off x="304800" y="1600200"/>
            <a:ext cx="8534400" cy="4953000"/>
          </a:xfrm>
        </p:spPr>
        <p:txBody>
          <a:bodyPr>
            <a:normAutofit lnSpcReduction="10000"/>
          </a:bodyPr>
          <a:lstStyle/>
          <a:p>
            <a:endParaRPr lang="en-US" dirty="0" smtClean="0"/>
          </a:p>
          <a:p>
            <a:r>
              <a:rPr lang="en-US" dirty="0" smtClean="0"/>
              <a:t>Complete </a:t>
            </a:r>
            <a:r>
              <a:rPr lang="en-US" dirty="0"/>
              <a:t>Review of </a:t>
            </a:r>
            <a:r>
              <a:rPr lang="en-US" dirty="0" smtClean="0"/>
              <a:t>Systems = 10 </a:t>
            </a:r>
            <a:r>
              <a:rPr lang="en-US" dirty="0"/>
              <a:t>or more </a:t>
            </a:r>
            <a:r>
              <a:rPr lang="en-US" dirty="0" smtClean="0"/>
              <a:t>systems listed </a:t>
            </a:r>
            <a:r>
              <a:rPr lang="en-US" dirty="0"/>
              <a:t>or </a:t>
            </a:r>
            <a:r>
              <a:rPr lang="en-US" dirty="0" smtClean="0"/>
              <a:t>positives </a:t>
            </a:r>
            <a:r>
              <a:rPr lang="en-US" dirty="0"/>
              <a:t>and/or pertinent negatives of </a:t>
            </a:r>
            <a:r>
              <a:rPr lang="en-US" dirty="0" smtClean="0"/>
              <a:t>at least 2 </a:t>
            </a:r>
            <a:r>
              <a:rPr lang="en-US" dirty="0"/>
              <a:t>systems with the statement, “all others negative” </a:t>
            </a:r>
          </a:p>
          <a:p>
            <a:r>
              <a:rPr lang="en-US" dirty="0" smtClean="0"/>
              <a:t> </a:t>
            </a:r>
            <a:r>
              <a:rPr lang="en-US" dirty="0"/>
              <a:t>“Double </a:t>
            </a:r>
            <a:r>
              <a:rPr lang="en-US" dirty="0" smtClean="0"/>
              <a:t>Dipping” we can </a:t>
            </a:r>
            <a:r>
              <a:rPr lang="en-US" dirty="0"/>
              <a:t>use the systems addressed in History of Present Illness (HPI) for credit in the Review of Systems (ROS) because ROS inquiries are questions concerning the system(s) directly related to the problem(s) identified in the HPI. </a:t>
            </a:r>
          </a:p>
        </p:txBody>
      </p:sp>
    </p:spTree>
    <p:extLst>
      <p:ext uri="{BB962C8B-B14F-4D97-AF65-F5344CB8AC3E}">
        <p14:creationId xmlns:p14="http://schemas.microsoft.com/office/powerpoint/2010/main" val="7837326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Documentation </a:t>
            </a:r>
            <a:r>
              <a:rPr lang="en-US" b="1" dirty="0"/>
              <a:t>Tips - History </a:t>
            </a:r>
            <a:endParaRPr lang="en-US" dirty="0"/>
          </a:p>
        </p:txBody>
      </p:sp>
      <p:sp>
        <p:nvSpPr>
          <p:cNvPr id="3" name="Content Placeholder 2"/>
          <p:cNvSpPr>
            <a:spLocks noGrp="1"/>
          </p:cNvSpPr>
          <p:nvPr>
            <p:ph sz="quarter" idx="1"/>
          </p:nvPr>
        </p:nvSpPr>
        <p:spPr/>
        <p:txBody>
          <a:bodyPr>
            <a:normAutofit fontScale="92500" lnSpcReduction="20000"/>
          </a:bodyPr>
          <a:lstStyle/>
          <a:p>
            <a:endParaRPr lang="en-US" dirty="0" smtClean="0"/>
          </a:p>
          <a:p>
            <a:r>
              <a:rPr lang="en-US" dirty="0" smtClean="0"/>
              <a:t>Chief </a:t>
            </a:r>
            <a:r>
              <a:rPr lang="en-US" dirty="0"/>
              <a:t>complaint, family and social history, and review of systems can be either documented by ancillary staff or filled out by the patient as long it is reviewed by the physician and the physician has to document the pertinent positives as well as sign and date that the information was reviewed.</a:t>
            </a:r>
          </a:p>
          <a:p>
            <a:r>
              <a:rPr lang="en-US" dirty="0" smtClean="0"/>
              <a:t>*</a:t>
            </a:r>
            <a:r>
              <a:rPr lang="en-US" dirty="0"/>
              <a:t>Documenting “see HPI” or “as above” does not count as a complete review of systems. Also you must comment on the pertinent positives and document all other systems are non-contributory to constitute a complete review of systems</a:t>
            </a:r>
            <a:r>
              <a:rPr lang="en-US" dirty="0" smtClean="0"/>
              <a:t>.</a:t>
            </a:r>
            <a:endParaRPr lang="en-US" dirty="0"/>
          </a:p>
        </p:txBody>
      </p:sp>
    </p:spTree>
    <p:extLst>
      <p:ext uri="{BB962C8B-B14F-4D97-AF65-F5344CB8AC3E}">
        <p14:creationId xmlns:p14="http://schemas.microsoft.com/office/powerpoint/2010/main" val="3465197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a:t>
            </a:r>
            <a:endParaRPr lang="en-US" dirty="0"/>
          </a:p>
        </p:txBody>
      </p:sp>
      <p:sp>
        <p:nvSpPr>
          <p:cNvPr id="3" name="Content Placeholder 2"/>
          <p:cNvSpPr>
            <a:spLocks noGrp="1"/>
          </p:cNvSpPr>
          <p:nvPr>
            <p:ph sz="quarter" idx="1"/>
          </p:nvPr>
        </p:nvSpPr>
        <p:spPr/>
        <p:txBody>
          <a:bodyPr>
            <a:normAutofit/>
          </a:bodyPr>
          <a:lstStyle/>
          <a:p>
            <a:r>
              <a:rPr lang="en-US" dirty="0" smtClean="0"/>
              <a:t>Provider’s “Hands on” </a:t>
            </a:r>
          </a:p>
          <a:p>
            <a:r>
              <a:rPr lang="en-US" dirty="0" smtClean="0"/>
              <a:t>Type and content of exam based on clinical judgment and nature of presenting problem. </a:t>
            </a:r>
          </a:p>
          <a:p>
            <a:r>
              <a:rPr lang="en-US" dirty="0" smtClean="0"/>
              <a:t>1995 General Multisystem Exam- 8 or more body areas or organ systems </a:t>
            </a:r>
          </a:p>
          <a:p>
            <a:r>
              <a:rPr lang="en-US" dirty="0" smtClean="0"/>
              <a:t>Cannot combine body areas and organ systems to determine the level of the exam </a:t>
            </a:r>
          </a:p>
          <a:p>
            <a:r>
              <a:rPr lang="en-US" dirty="0" smtClean="0"/>
              <a:t>1997- General Multisystem and 11 single organ system exams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a:t>
            </a:r>
            <a:r>
              <a:rPr lang="en-US" dirty="0" smtClean="0"/>
              <a:t> (</a:t>
            </a:r>
            <a:r>
              <a:rPr lang="en-US" b="1" dirty="0" smtClean="0"/>
              <a:t>suite</a:t>
            </a:r>
            <a:r>
              <a:rPr lang="en-US" dirty="0" smtClean="0"/>
              <a:t>)</a:t>
            </a:r>
            <a:endParaRPr lang="en-US" dirty="0"/>
          </a:p>
        </p:txBody>
      </p:sp>
      <p:sp>
        <p:nvSpPr>
          <p:cNvPr id="3" name="Content Placeholder 2"/>
          <p:cNvSpPr>
            <a:spLocks noGrp="1"/>
          </p:cNvSpPr>
          <p:nvPr>
            <p:ph sz="quarter" idx="1"/>
          </p:nvPr>
        </p:nvSpPr>
        <p:spPr/>
        <p:txBody>
          <a:bodyPr>
            <a:normAutofit fontScale="92500" lnSpcReduction="10000"/>
          </a:bodyPr>
          <a:lstStyle/>
          <a:p>
            <a:pPr>
              <a:lnSpc>
                <a:spcPct val="90000"/>
              </a:lnSpc>
            </a:pPr>
            <a:r>
              <a:rPr lang="en-US" dirty="0" smtClean="0"/>
              <a:t>“</a:t>
            </a:r>
            <a:r>
              <a:rPr lang="en-US" u="sng" dirty="0" smtClean="0"/>
              <a:t>Specific</a:t>
            </a:r>
            <a:r>
              <a:rPr lang="en-US" dirty="0" smtClean="0"/>
              <a:t> abnormal and </a:t>
            </a:r>
            <a:r>
              <a:rPr lang="en-US" u="sng" dirty="0" smtClean="0"/>
              <a:t>relevant negative</a:t>
            </a:r>
            <a:r>
              <a:rPr lang="en-US" dirty="0" smtClean="0"/>
              <a:t> findings of the affected or symptomatic body area(s) or organ system(s) should be documented. A notation of ‘abnormal’ without elaboration is insufficient”</a:t>
            </a:r>
          </a:p>
          <a:p>
            <a:pPr>
              <a:lnSpc>
                <a:spcPct val="90000"/>
              </a:lnSpc>
            </a:pPr>
            <a:r>
              <a:rPr lang="en-US" dirty="0" smtClean="0"/>
              <a:t>DG: “Abnormal or unexpected findings of the examination of any asymptomatic body area(s) or organ system(s) should be described”</a:t>
            </a:r>
          </a:p>
          <a:p>
            <a:pPr>
              <a:lnSpc>
                <a:spcPct val="90000"/>
              </a:lnSpc>
            </a:pPr>
            <a:r>
              <a:rPr lang="en-US" dirty="0" smtClean="0"/>
              <a:t>DG: “A brief statement or notation indicating ‘negative’ or ‘normal’ is sufficient to document normal findings related to </a:t>
            </a:r>
            <a:r>
              <a:rPr lang="en-US" u="sng" dirty="0" smtClean="0"/>
              <a:t>unaffected area(s) or asymptomatic organ system(s)</a:t>
            </a:r>
            <a:r>
              <a:rPr lang="en-US" dirty="0" smtClean="0"/>
              <a: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4 X 4 </a:t>
            </a:r>
            <a:endParaRPr lang="en-US" dirty="0"/>
          </a:p>
        </p:txBody>
      </p:sp>
      <p:sp>
        <p:nvSpPr>
          <p:cNvPr id="3" name="Content Placeholder 2"/>
          <p:cNvSpPr>
            <a:spLocks noGrp="1"/>
          </p:cNvSpPr>
          <p:nvPr>
            <p:ph sz="quarter" idx="1"/>
          </p:nvPr>
        </p:nvSpPr>
        <p:spPr/>
        <p:txBody>
          <a:bodyPr/>
          <a:lstStyle/>
          <a:p>
            <a:r>
              <a:rPr lang="en-US" dirty="0" smtClean="0"/>
              <a:t>4 or more items for 4 or more body areas or organ systems = DETAILED exam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Medical Decision Making</a:t>
            </a:r>
            <a:endParaRPr lang="en-US" dirty="0"/>
          </a:p>
        </p:txBody>
      </p:sp>
      <p:sp>
        <p:nvSpPr>
          <p:cNvPr id="3" name="Content Placeholder 2"/>
          <p:cNvSpPr>
            <a:spLocks noGrp="1"/>
          </p:cNvSpPr>
          <p:nvPr>
            <p:ph sz="quarter" idx="1"/>
          </p:nvPr>
        </p:nvSpPr>
        <p:spPr/>
        <p:txBody>
          <a:bodyPr/>
          <a:lstStyle/>
          <a:p>
            <a:r>
              <a:rPr lang="en-US" dirty="0" smtClean="0"/>
              <a:t>Number of Diagnosis and Treatment Options </a:t>
            </a:r>
          </a:p>
          <a:p>
            <a:r>
              <a:rPr lang="en-US" dirty="0" smtClean="0"/>
              <a:t>Amount and Complexity of Data Reviewed </a:t>
            </a:r>
          </a:p>
          <a:p>
            <a:r>
              <a:rPr lang="en-US" dirty="0" smtClean="0"/>
              <a:t>Risk of Complications, and/or Morbidity or Mortality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Number of Diagnoses or Treatment Options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Document clear status for established problems </a:t>
            </a:r>
          </a:p>
          <a:p>
            <a:r>
              <a:rPr lang="en-US" dirty="0" smtClean="0"/>
              <a:t>Document assessment of problems without clear diagnosis –differential diagnoses –"possible", "probable", or "rule out“ </a:t>
            </a:r>
          </a:p>
          <a:p>
            <a:r>
              <a:rPr lang="en-US" dirty="0" smtClean="0"/>
              <a:t>Document additional work-up</a:t>
            </a:r>
          </a:p>
          <a:p>
            <a:pPr lvl="1"/>
            <a:r>
              <a:rPr lang="en-US" b="1" dirty="0" smtClean="0"/>
              <a:t>Additional Work-up </a:t>
            </a:r>
            <a:endParaRPr lang="en-US" dirty="0" smtClean="0"/>
          </a:p>
          <a:p>
            <a:pPr lvl="2"/>
            <a:r>
              <a:rPr lang="en-US" dirty="0" smtClean="0"/>
              <a:t>Defined as anything that is being done beyond that encounter at that time </a:t>
            </a:r>
          </a:p>
          <a:p>
            <a:pPr lvl="2"/>
            <a:r>
              <a:rPr lang="en-US" dirty="0" smtClean="0"/>
              <a:t>Example: a physician sees a patient in his office and needs to send that patient on for further testing</a:t>
            </a:r>
          </a:p>
          <a:p>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Amount and/or Complexity of Data-Reviewed</a:t>
            </a:r>
            <a:endParaRPr lang="en-US" dirty="0"/>
          </a:p>
        </p:txBody>
      </p:sp>
      <p:sp>
        <p:nvSpPr>
          <p:cNvPr id="3" name="Content Placeholder 2"/>
          <p:cNvSpPr>
            <a:spLocks noGrp="1"/>
          </p:cNvSpPr>
          <p:nvPr>
            <p:ph sz="quarter" idx="1"/>
          </p:nvPr>
        </p:nvSpPr>
        <p:spPr/>
        <p:txBody>
          <a:bodyPr>
            <a:normAutofit/>
          </a:bodyPr>
          <a:lstStyle/>
          <a:p>
            <a:r>
              <a:rPr lang="en-US" dirty="0" smtClean="0"/>
              <a:t>Document tests ordered and/or reviewed </a:t>
            </a:r>
          </a:p>
          <a:p>
            <a:r>
              <a:rPr lang="en-US" dirty="0" smtClean="0"/>
              <a:t>Document decision to obtain old records or talk to family </a:t>
            </a:r>
          </a:p>
          <a:p>
            <a:r>
              <a:rPr lang="en-US" dirty="0" smtClean="0"/>
              <a:t>Document discussions with family or other caregivers </a:t>
            </a:r>
          </a:p>
          <a:p>
            <a:r>
              <a:rPr lang="en-US" dirty="0" smtClean="0"/>
              <a:t>Document review and summary of old records </a:t>
            </a:r>
          </a:p>
          <a:p>
            <a:r>
              <a:rPr lang="en-US" dirty="0" smtClean="0"/>
              <a:t>Document clearly independent visualization of test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Level of Risk </a:t>
            </a:r>
            <a:endParaRPr lang="en-US" dirty="0"/>
          </a:p>
        </p:txBody>
      </p:sp>
      <p:sp>
        <p:nvSpPr>
          <p:cNvPr id="3" name="Content Placeholder 2"/>
          <p:cNvSpPr>
            <a:spLocks noGrp="1"/>
          </p:cNvSpPr>
          <p:nvPr>
            <p:ph sz="quarter" idx="1"/>
          </p:nvPr>
        </p:nvSpPr>
        <p:spPr/>
        <p:txBody>
          <a:bodyPr>
            <a:normAutofit/>
          </a:bodyPr>
          <a:lstStyle/>
          <a:p>
            <a:r>
              <a:rPr lang="en-US" dirty="0" smtClean="0"/>
              <a:t>Assess risk based on information in entire encounter</a:t>
            </a:r>
          </a:p>
          <a:p>
            <a:r>
              <a:rPr lang="en-US" dirty="0" smtClean="0"/>
              <a:t>Three different categories –Presenting problem –Diagnostic procedures ordered –Management option selected </a:t>
            </a:r>
          </a:p>
          <a:p>
            <a:r>
              <a:rPr lang="en-US" dirty="0" smtClean="0"/>
              <a:t>Highest risk used for result </a:t>
            </a:r>
          </a:p>
          <a:p>
            <a:r>
              <a:rPr lang="en-US" dirty="0" smtClean="0"/>
              <a:t>Clearly document identified risk factors </a:t>
            </a:r>
          </a:p>
          <a:p>
            <a:r>
              <a:rPr lang="en-US" dirty="0" smtClean="0"/>
              <a:t>Prescription drug management = moderate risk</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t>Encounter must be dominated by counseling and coordination of care </a:t>
            </a:r>
          </a:p>
          <a:p>
            <a:r>
              <a:rPr lang="en-US" dirty="0" smtClean="0"/>
              <a:t>Measured differently for outpatient vs. inpatient Outpatient = face to face time </a:t>
            </a:r>
          </a:p>
          <a:p>
            <a:r>
              <a:rPr lang="en-US" dirty="0" smtClean="0"/>
              <a:t>Inpatient = unit/floor time</a:t>
            </a:r>
          </a:p>
          <a:p>
            <a:r>
              <a:rPr lang="en-US" dirty="0" smtClean="0"/>
              <a:t>Total Time Start and Stop times acceptable </a:t>
            </a:r>
          </a:p>
          <a:p>
            <a:r>
              <a:rPr lang="en-US" dirty="0" smtClean="0"/>
              <a:t>More than 50% was spent in counseling and coordination of care </a:t>
            </a:r>
          </a:p>
          <a:p>
            <a:r>
              <a:rPr lang="en-US" dirty="0" smtClean="0"/>
              <a:t>Describe the nature of counseling or coordination of care ◦</a:t>
            </a:r>
          </a:p>
          <a:p>
            <a:pPr lvl="1"/>
            <a:r>
              <a:rPr lang="en-US" dirty="0" smtClean="0"/>
              <a:t>Prognosis, </a:t>
            </a:r>
          </a:p>
          <a:p>
            <a:pPr lvl="1"/>
            <a:r>
              <a:rPr lang="en-US" dirty="0" smtClean="0"/>
              <a:t>differential diagnosis, </a:t>
            </a:r>
          </a:p>
          <a:p>
            <a:pPr lvl="1"/>
            <a:r>
              <a:rPr lang="en-US" dirty="0" smtClean="0"/>
              <a:t>risks, </a:t>
            </a:r>
          </a:p>
          <a:p>
            <a:pPr lvl="1"/>
            <a:r>
              <a:rPr lang="en-US" dirty="0" smtClean="0"/>
              <a:t>benefits of treatment, </a:t>
            </a:r>
          </a:p>
          <a:p>
            <a:pPr lvl="1"/>
            <a:r>
              <a:rPr lang="en-US" dirty="0" smtClean="0"/>
              <a:t>compliance, </a:t>
            </a:r>
          </a:p>
          <a:p>
            <a:pPr lvl="1"/>
            <a:r>
              <a:rPr lang="en-US" dirty="0" smtClean="0"/>
              <a:t>risk of reduction </a:t>
            </a:r>
          </a:p>
          <a:p>
            <a:pPr lvl="1"/>
            <a:r>
              <a:rPr lang="en-US" dirty="0" smtClean="0"/>
              <a:t>or discussion with another health care provider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Objectives </a:t>
            </a:r>
            <a:endParaRPr lang="en-US" dirty="0"/>
          </a:p>
        </p:txBody>
      </p:sp>
      <p:sp>
        <p:nvSpPr>
          <p:cNvPr id="3" name="Content Placeholder 2"/>
          <p:cNvSpPr>
            <a:spLocks noGrp="1"/>
          </p:cNvSpPr>
          <p:nvPr>
            <p:ph sz="quarter" idx="1"/>
          </p:nvPr>
        </p:nvSpPr>
        <p:spPr/>
        <p:txBody>
          <a:bodyPr>
            <a:normAutofit/>
          </a:bodyPr>
          <a:lstStyle/>
          <a:p>
            <a:r>
              <a:rPr lang="en-US" dirty="0" smtClean="0"/>
              <a:t>Review </a:t>
            </a:r>
            <a:r>
              <a:rPr lang="en-US" dirty="0"/>
              <a:t>the principals of Medical </a:t>
            </a:r>
            <a:r>
              <a:rPr lang="en-US" dirty="0" smtClean="0"/>
              <a:t>Documentation. </a:t>
            </a:r>
            <a:endParaRPr lang="en-US" dirty="0"/>
          </a:p>
          <a:p>
            <a:r>
              <a:rPr lang="en-US" dirty="0"/>
              <a:t>Examine the Evaluation and Management (E/M) key </a:t>
            </a:r>
            <a:r>
              <a:rPr lang="en-US" dirty="0" smtClean="0"/>
              <a:t>components. </a:t>
            </a:r>
            <a:endParaRPr lang="en-US" dirty="0"/>
          </a:p>
          <a:p>
            <a:r>
              <a:rPr lang="en-US" dirty="0" smtClean="0"/>
              <a:t>Use </a:t>
            </a:r>
            <a:r>
              <a:rPr lang="en-US" dirty="0"/>
              <a:t>the Scorecard to determine the proper level of service of three Evaluation and Management (E/M</a:t>
            </a:r>
            <a:r>
              <a:rPr lang="en-US" dirty="0" smtClean="0"/>
              <a:t>) example.</a:t>
            </a:r>
            <a:endParaRPr lang="en-US" dirty="0"/>
          </a:p>
        </p:txBody>
      </p:sp>
    </p:spTree>
    <p:extLst>
      <p:ext uri="{BB962C8B-B14F-4D97-AF65-F5344CB8AC3E}">
        <p14:creationId xmlns:p14="http://schemas.microsoft.com/office/powerpoint/2010/main" val="5341829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533400"/>
            <a:ext cx="7772400" cy="5925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03095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1" y="609599"/>
            <a:ext cx="7696200" cy="5867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5979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314" y="685800"/>
            <a:ext cx="8181359" cy="5834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57472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620000" cy="5909310"/>
          </a:xfrm>
          <a:prstGeom prst="rect">
            <a:avLst/>
          </a:prstGeom>
        </p:spPr>
        <p:txBody>
          <a:bodyPr wrap="square">
            <a:spAutoFit/>
          </a:bodyPr>
          <a:lstStyle/>
          <a:p>
            <a:r>
              <a:rPr lang="en-US" dirty="0"/>
              <a:t>Example 2</a:t>
            </a:r>
          </a:p>
          <a:p>
            <a:r>
              <a:rPr lang="en-US" dirty="0"/>
              <a:t>Billed as 99223 This 67 year old male presented urgently from physical therapy with complaints of swelling of left foot. Patient denies fever, night sweats, or chills. No chest pain or shortness of breath. Blood sugars running over 200. States he has no feeling in his feet or toes. Complains of severe continuous pain in left foot. Past medical history: Insulin dependent diabetic, neuropathy, previous bilateral foot debridement, hypertension, retinopathy Medications: Amitriptyline, Darvocet, Neurontin, Humulin insulin, Zoloft Allergies: None Social history: Smokes 1 pack per day, drinks beer on weekends Family history: Father was a diabetic, mother had hypertension Exam: BP 153/89, temp 98.8, pulse 68, resp 22. Alert and oriented. HEENT unremarkable, no abnormalities. Lungs clear bilaterally, heart regular, no murmurs. Pedal pulses absent bilaterally. Feet warm to touch with +2 pitting edema. Aspiration of 3 cc of pus at office. No ascending cellulites, no odor. Neuro, no sensation to touch bilateral feet to level of ankle. Labs: Hemoglobin A1C, CBC results pending IMP: DM – Uncontrolled Abscess left foot Neuropathy Admission to med/surg for IV antibotics, bed rest and diabestes management I&amp;D of abscess to left foot Will follow</a:t>
            </a:r>
          </a:p>
        </p:txBody>
      </p:sp>
    </p:spTree>
    <p:extLst>
      <p:ext uri="{BB962C8B-B14F-4D97-AF65-F5344CB8AC3E}">
        <p14:creationId xmlns:p14="http://schemas.microsoft.com/office/powerpoint/2010/main" val="32604150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8153400" cy="5632311"/>
          </a:xfrm>
          <a:prstGeom prst="rect">
            <a:avLst/>
          </a:prstGeom>
        </p:spPr>
        <p:txBody>
          <a:bodyPr wrap="square">
            <a:spAutoFit/>
          </a:bodyPr>
          <a:lstStyle/>
          <a:p>
            <a:r>
              <a:rPr lang="en-US" dirty="0"/>
              <a:t>Example 1</a:t>
            </a:r>
          </a:p>
          <a:p>
            <a:r>
              <a:rPr lang="en-US" dirty="0"/>
              <a:t>Procedure Code Billed: 99204 </a:t>
            </a:r>
            <a:endParaRPr lang="en-US" dirty="0" smtClean="0"/>
          </a:p>
          <a:p>
            <a:r>
              <a:rPr lang="en-US" dirty="0" smtClean="0"/>
              <a:t>Patient </a:t>
            </a:r>
            <a:r>
              <a:rPr lang="en-US" dirty="0"/>
              <a:t>is a 69 year old Caucasian female who states she has low back pain after lifting a heavy box. She states her pain stays in the right side of her back. She states no radiating pain to legs. She denies any sphincter disturbance or sexual dysfunction. </a:t>
            </a:r>
            <a:endParaRPr lang="en-US" dirty="0" smtClean="0"/>
          </a:p>
          <a:p>
            <a:endParaRPr lang="en-US" dirty="0" smtClean="0"/>
          </a:p>
          <a:p>
            <a:r>
              <a:rPr lang="en-US" dirty="0" smtClean="0"/>
              <a:t>Valsalva </a:t>
            </a:r>
            <a:r>
              <a:rPr lang="en-US" dirty="0"/>
              <a:t>maneuver was positive for low back pain. </a:t>
            </a:r>
            <a:endParaRPr lang="en-US" dirty="0" smtClean="0"/>
          </a:p>
          <a:p>
            <a:endParaRPr lang="en-US" dirty="0" smtClean="0"/>
          </a:p>
          <a:p>
            <a:r>
              <a:rPr lang="en-US" dirty="0" smtClean="0"/>
              <a:t>Allergies</a:t>
            </a:r>
            <a:r>
              <a:rPr lang="en-US" dirty="0"/>
              <a:t>: </a:t>
            </a:r>
            <a:r>
              <a:rPr lang="en-US" dirty="0" smtClean="0"/>
              <a:t>Sulfa</a:t>
            </a:r>
          </a:p>
          <a:p>
            <a:endParaRPr lang="en-US" dirty="0" smtClean="0"/>
          </a:p>
          <a:p>
            <a:r>
              <a:rPr lang="en-US" dirty="0" smtClean="0"/>
              <a:t>Medications</a:t>
            </a:r>
            <a:r>
              <a:rPr lang="en-US" dirty="0"/>
              <a:t>: Tenormin 25mg daily Synthroid 0.112mg daily Clonazepam .05mg b.i.d. Detrol LA 4mg daily Lipitor 2mg daily</a:t>
            </a:r>
          </a:p>
          <a:p>
            <a:r>
              <a:rPr lang="en-US" dirty="0"/>
              <a:t>Lexapro 4mg daily Wellbutrin 300mg daily </a:t>
            </a:r>
            <a:endParaRPr lang="en-US" dirty="0" smtClean="0"/>
          </a:p>
          <a:p>
            <a:endParaRPr lang="en-US" dirty="0" smtClean="0"/>
          </a:p>
          <a:p>
            <a:r>
              <a:rPr lang="en-US" dirty="0" smtClean="0"/>
              <a:t>Exam</a:t>
            </a:r>
            <a:r>
              <a:rPr lang="en-US" dirty="0"/>
              <a:t>: Her neurological exam was within normal </a:t>
            </a:r>
            <a:r>
              <a:rPr lang="en-US" dirty="0" smtClean="0"/>
              <a:t>limits</a:t>
            </a:r>
          </a:p>
          <a:p>
            <a:endParaRPr lang="en-US" dirty="0" smtClean="0"/>
          </a:p>
          <a:p>
            <a:r>
              <a:rPr lang="en-US" dirty="0" smtClean="0"/>
              <a:t> </a:t>
            </a:r>
            <a:r>
              <a:rPr lang="en-US" dirty="0"/>
              <a:t>Impression: Lumbar strain Disposition: Lumbar spine x-ray, medications (Skelaxin, Percocet 10/325 and Naprosyn) Return: return to office in 1 </a:t>
            </a:r>
            <a:r>
              <a:rPr lang="en-US" dirty="0" smtClean="0"/>
              <a:t>week</a:t>
            </a:r>
            <a:endParaRPr lang="en-US" dirty="0"/>
          </a:p>
        </p:txBody>
      </p:sp>
    </p:spTree>
    <p:extLst>
      <p:ext uri="{BB962C8B-B14F-4D97-AF65-F5344CB8AC3E}">
        <p14:creationId xmlns:p14="http://schemas.microsoft.com/office/powerpoint/2010/main" val="3516440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85800"/>
            <a:ext cx="8153400" cy="5632311"/>
          </a:xfrm>
          <a:prstGeom prst="rect">
            <a:avLst/>
          </a:prstGeom>
        </p:spPr>
        <p:txBody>
          <a:bodyPr wrap="square">
            <a:spAutoFit/>
          </a:bodyPr>
          <a:lstStyle/>
          <a:p>
            <a:r>
              <a:rPr lang="en-US" dirty="0" smtClean="0"/>
              <a:t>Billed as 99215</a:t>
            </a:r>
          </a:p>
          <a:p>
            <a:r>
              <a:rPr lang="en-US" dirty="0" smtClean="0"/>
              <a:t>Patient </a:t>
            </a:r>
            <a:r>
              <a:rPr lang="en-US" dirty="0"/>
              <a:t>presents with several complaints. </a:t>
            </a:r>
            <a:endParaRPr lang="en-US" dirty="0" smtClean="0"/>
          </a:p>
          <a:p>
            <a:r>
              <a:rPr lang="en-US" dirty="0" smtClean="0"/>
              <a:t>States </a:t>
            </a:r>
            <a:r>
              <a:rPr lang="en-US" dirty="0"/>
              <a:t>she has been having wrist discomfort for 3 months. In the last 2 weeks the pain has increased in severity. States she has taken Tylenol to relieve the pain. States she has noticed several lesions on both her hands that feel like warts. She’s concerned about them and would like them removed. </a:t>
            </a:r>
            <a:endParaRPr lang="en-US" dirty="0" smtClean="0"/>
          </a:p>
          <a:p>
            <a:endParaRPr lang="en-US" dirty="0" smtClean="0"/>
          </a:p>
          <a:p>
            <a:r>
              <a:rPr lang="en-US" dirty="0" smtClean="0"/>
              <a:t>Patient </a:t>
            </a:r>
            <a:r>
              <a:rPr lang="en-US" dirty="0"/>
              <a:t>appears alert and in no apparent distress. Weight 202 lbs, blood pressure 120/80. Tympanic membranes are clear. Sinuses non-tender. Lungs clear. Heart regular rate and rhythm. Abdomen soft non-tender, normal bowel sounds. Skin exam reveals several warts on both hands. Patient complains of pain in the left wrist when area palpated. Range of motion decreased, bilateral strength, no joint deformity or swelling noted. Cranial nerves intact.</a:t>
            </a:r>
          </a:p>
          <a:p>
            <a:endParaRPr lang="en-US" dirty="0" smtClean="0"/>
          </a:p>
          <a:p>
            <a:r>
              <a:rPr lang="en-US" dirty="0" smtClean="0"/>
              <a:t>1.Left </a:t>
            </a:r>
            <a:r>
              <a:rPr lang="en-US" dirty="0"/>
              <a:t>wrist discomfort 2.Warts both hands</a:t>
            </a:r>
          </a:p>
          <a:p>
            <a:r>
              <a:rPr lang="en-US" dirty="0"/>
              <a:t>Will schedule an x-ray of the left wrist to rule out any possible fracture. If negative, will consider some physical therapy. Treated the warts with liquid nitrogen. Return to office in 2 weeks.</a:t>
            </a:r>
          </a:p>
        </p:txBody>
      </p:sp>
    </p:spTree>
    <p:extLst>
      <p:ext uri="{BB962C8B-B14F-4D97-AF65-F5344CB8AC3E}">
        <p14:creationId xmlns:p14="http://schemas.microsoft.com/office/powerpoint/2010/main" val="8945439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0"/>
            <a:ext cx="7024744" cy="1143000"/>
          </a:xfrm>
        </p:spPr>
        <p:txBody>
          <a:bodyPr/>
          <a:lstStyle/>
          <a:p>
            <a:pPr algn="ctr"/>
            <a:r>
              <a:rPr lang="en-US" b="1" dirty="0" smtClean="0"/>
              <a:t>Questions…?</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Principles of Medical Record Documentation </a:t>
            </a:r>
            <a:endParaRPr lang="en-US" dirty="0"/>
          </a:p>
        </p:txBody>
      </p:sp>
      <p:sp>
        <p:nvSpPr>
          <p:cNvPr id="3" name="Content Placeholder 2"/>
          <p:cNvSpPr>
            <a:spLocks noGrp="1"/>
          </p:cNvSpPr>
          <p:nvPr>
            <p:ph sz="quarter" idx="1"/>
          </p:nvPr>
        </p:nvSpPr>
        <p:spPr/>
        <p:txBody>
          <a:bodyPr>
            <a:normAutofit/>
          </a:bodyPr>
          <a:lstStyle/>
          <a:p>
            <a:r>
              <a:rPr lang="en-US" dirty="0"/>
              <a:t>The medical record should be complete and </a:t>
            </a:r>
            <a:r>
              <a:rPr lang="en-US" dirty="0" smtClean="0"/>
              <a:t>legible </a:t>
            </a:r>
            <a:endParaRPr lang="en-US" dirty="0"/>
          </a:p>
          <a:p>
            <a:r>
              <a:rPr lang="en-US" dirty="0" smtClean="0"/>
              <a:t>All encounter </a:t>
            </a:r>
            <a:r>
              <a:rPr lang="en-US" dirty="0"/>
              <a:t>should </a:t>
            </a:r>
            <a:r>
              <a:rPr lang="en-US" dirty="0" smtClean="0"/>
              <a:t>include the reason </a:t>
            </a:r>
            <a:r>
              <a:rPr lang="en-US" dirty="0"/>
              <a:t>for the </a:t>
            </a:r>
            <a:r>
              <a:rPr lang="en-US" dirty="0" smtClean="0"/>
              <a:t>service, </a:t>
            </a:r>
            <a:r>
              <a:rPr lang="en-US" dirty="0"/>
              <a:t>relevant history, physical </a:t>
            </a:r>
            <a:r>
              <a:rPr lang="en-US" dirty="0" smtClean="0"/>
              <a:t>examination </a:t>
            </a:r>
            <a:r>
              <a:rPr lang="en-US" dirty="0"/>
              <a:t>and prior diagnostic test </a:t>
            </a:r>
            <a:r>
              <a:rPr lang="en-US" dirty="0" smtClean="0"/>
              <a:t>results </a:t>
            </a:r>
            <a:endParaRPr lang="en-US" dirty="0"/>
          </a:p>
          <a:p>
            <a:r>
              <a:rPr lang="en-US" dirty="0"/>
              <a:t>Assessment</a:t>
            </a:r>
            <a:r>
              <a:rPr lang="en-US" dirty="0" smtClean="0"/>
              <a:t>, </a:t>
            </a:r>
            <a:r>
              <a:rPr lang="en-US" dirty="0"/>
              <a:t>impression or diagnosis; </a:t>
            </a:r>
          </a:p>
          <a:p>
            <a:r>
              <a:rPr lang="en-US" dirty="0"/>
              <a:t>Plan for </a:t>
            </a:r>
            <a:r>
              <a:rPr lang="en-US" dirty="0" smtClean="0"/>
              <a:t>care </a:t>
            </a:r>
            <a:endParaRPr lang="en-US" dirty="0"/>
          </a:p>
          <a:p>
            <a:r>
              <a:rPr lang="en-US" dirty="0"/>
              <a:t>Date and </a:t>
            </a:r>
            <a:r>
              <a:rPr lang="en-US" dirty="0" smtClean="0"/>
              <a:t>signature</a:t>
            </a:r>
            <a:endParaRPr lang="en-US" dirty="0"/>
          </a:p>
          <a:p>
            <a:pPr marL="68580" indent="0">
              <a:buNone/>
            </a:pPr>
            <a:endParaRPr lang="en-US" dirty="0"/>
          </a:p>
        </p:txBody>
      </p:sp>
    </p:spTree>
    <p:extLst>
      <p:ext uri="{BB962C8B-B14F-4D97-AF65-F5344CB8AC3E}">
        <p14:creationId xmlns:p14="http://schemas.microsoft.com/office/powerpoint/2010/main" val="4269245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(Suite) </a:t>
            </a:r>
            <a:r>
              <a:rPr lang="en-US" b="1" dirty="0"/>
              <a:t>Principles of Medical Documentation </a:t>
            </a:r>
            <a:endParaRPr lang="en-US" dirty="0"/>
          </a:p>
        </p:txBody>
      </p:sp>
      <p:sp>
        <p:nvSpPr>
          <p:cNvPr id="3" name="Content Placeholder 2"/>
          <p:cNvSpPr>
            <a:spLocks noGrp="1"/>
          </p:cNvSpPr>
          <p:nvPr>
            <p:ph sz="quarter" idx="1"/>
          </p:nvPr>
        </p:nvSpPr>
        <p:spPr/>
        <p:txBody>
          <a:bodyPr>
            <a:normAutofit fontScale="92500"/>
          </a:bodyPr>
          <a:lstStyle/>
          <a:p>
            <a:r>
              <a:rPr lang="en-US" dirty="0" smtClean="0"/>
              <a:t>The </a:t>
            </a:r>
            <a:r>
              <a:rPr lang="en-US" dirty="0"/>
              <a:t>rationale for ordering diagnostic and other ancillary services should </a:t>
            </a:r>
            <a:r>
              <a:rPr lang="en-US" dirty="0" smtClean="0"/>
              <a:t>documented or easily inferred </a:t>
            </a:r>
            <a:endParaRPr lang="en-US" dirty="0"/>
          </a:p>
          <a:p>
            <a:r>
              <a:rPr lang="en-US" dirty="0"/>
              <a:t>Past and present diagnoses should be </a:t>
            </a:r>
            <a:r>
              <a:rPr lang="en-US" dirty="0" smtClean="0"/>
              <a:t>noted </a:t>
            </a:r>
            <a:endParaRPr lang="en-US" dirty="0"/>
          </a:p>
          <a:p>
            <a:r>
              <a:rPr lang="en-US" dirty="0"/>
              <a:t>Appropriate health risk factors should be </a:t>
            </a:r>
            <a:r>
              <a:rPr lang="en-US" dirty="0" smtClean="0"/>
              <a:t>identified </a:t>
            </a:r>
            <a:endParaRPr lang="en-US" dirty="0"/>
          </a:p>
          <a:p>
            <a:r>
              <a:rPr lang="en-US" dirty="0" smtClean="0"/>
              <a:t>Patient's </a:t>
            </a:r>
            <a:r>
              <a:rPr lang="en-US" dirty="0"/>
              <a:t>progress, response to and changes in treatment, and revision of diagnosis should be documented </a:t>
            </a:r>
          </a:p>
          <a:p>
            <a:r>
              <a:rPr lang="en-US" dirty="0"/>
              <a:t>The CPT and ICD-9-CM codes reported on the </a:t>
            </a:r>
            <a:r>
              <a:rPr lang="en-US" dirty="0" smtClean="0"/>
              <a:t>billing sheet </a:t>
            </a:r>
            <a:r>
              <a:rPr lang="en-US" dirty="0"/>
              <a:t>should be supported by the </a:t>
            </a:r>
            <a:r>
              <a:rPr lang="en-US" dirty="0" smtClean="0"/>
              <a:t>documentation</a:t>
            </a:r>
            <a:endParaRPr lang="en-US" dirty="0"/>
          </a:p>
        </p:txBody>
      </p:sp>
    </p:spTree>
    <p:extLst>
      <p:ext uri="{BB962C8B-B14F-4D97-AF65-F5344CB8AC3E}">
        <p14:creationId xmlns:p14="http://schemas.microsoft.com/office/powerpoint/2010/main" val="2652529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533400" y="457200"/>
            <a:ext cx="8610600" cy="1024467"/>
          </a:xfrm>
        </p:spPr>
        <p:txBody>
          <a:bodyPr>
            <a:normAutofit fontScale="90000"/>
          </a:bodyPr>
          <a:lstStyle/>
          <a:p>
            <a:pPr eaLnBrk="1" fontAlgn="auto" hangingPunct="1">
              <a:spcAft>
                <a:spcPts val="0"/>
              </a:spcAft>
              <a:defRPr/>
            </a:pPr>
            <a:r>
              <a:rPr lang="en-US" dirty="0" smtClean="0"/>
              <a:t/>
            </a:r>
            <a:br>
              <a:rPr lang="en-US" dirty="0" smtClean="0"/>
            </a:br>
            <a:r>
              <a:rPr lang="en-US" b="1" dirty="0" smtClean="0"/>
              <a:t>Elements</a:t>
            </a:r>
            <a:r>
              <a:rPr lang="en-US" dirty="0" smtClean="0"/>
              <a:t> </a:t>
            </a:r>
            <a:r>
              <a:rPr lang="en-US" b="1" dirty="0" smtClean="0"/>
              <a:t>of</a:t>
            </a:r>
            <a:r>
              <a:rPr lang="en-US" dirty="0" smtClean="0"/>
              <a:t> </a:t>
            </a:r>
            <a:r>
              <a:rPr lang="en-US" b="1" dirty="0" smtClean="0"/>
              <a:t>E/M</a:t>
            </a:r>
            <a:r>
              <a:rPr lang="en-US" dirty="0" smtClean="0"/>
              <a:t/>
            </a:r>
            <a:br>
              <a:rPr lang="en-US" dirty="0" smtClean="0"/>
            </a:br>
            <a:endParaRPr lang="en-US" dirty="0" smtClean="0"/>
          </a:p>
        </p:txBody>
      </p:sp>
      <p:sp>
        <p:nvSpPr>
          <p:cNvPr id="9220"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normAutofit fontScale="85000" lnSpcReduction="20000"/>
          </a:bodyPr>
          <a:lstStyle/>
          <a:p>
            <a:fld id="{045AFCFE-F8ED-4A4C-83A0-C406C7DFAF51}" type="slidenum">
              <a:rPr lang="en-US" smtClean="0"/>
              <a:pPr/>
              <a:t>5</a:t>
            </a:fld>
            <a:endParaRPr lang="en-US" dirty="0" smtClean="0"/>
          </a:p>
        </p:txBody>
      </p:sp>
      <p:sp>
        <p:nvSpPr>
          <p:cNvPr id="34819" name="Rectangle 3"/>
          <p:cNvSpPr>
            <a:spLocks noGrp="1" noChangeArrowheads="1"/>
          </p:cNvSpPr>
          <p:nvPr>
            <p:ph sz="quarter" idx="1"/>
          </p:nvPr>
        </p:nvSpPr>
        <p:spPr>
          <a:xfrm>
            <a:off x="533400" y="1600200"/>
            <a:ext cx="8324850" cy="4368800"/>
          </a:xfrm>
        </p:spPr>
        <p:txBody>
          <a:bodyPr>
            <a:normAutofit fontScale="85000" lnSpcReduction="20000"/>
          </a:bodyPr>
          <a:lstStyle/>
          <a:p>
            <a:pPr marL="274320" indent="-274320" eaLnBrk="1" fontAlgn="auto" hangingPunct="1">
              <a:spcAft>
                <a:spcPts val="0"/>
              </a:spcAft>
              <a:buFont typeface="Wingdings"/>
              <a:buChar char=""/>
              <a:defRPr/>
            </a:pPr>
            <a:r>
              <a:rPr lang="en-US" dirty="0" smtClean="0"/>
              <a:t>Nature of the presenting problem (NPP)</a:t>
            </a:r>
          </a:p>
          <a:p>
            <a:pPr marL="274320" indent="-274320" eaLnBrk="1" fontAlgn="auto" hangingPunct="1">
              <a:spcAft>
                <a:spcPts val="0"/>
              </a:spcAft>
              <a:buFont typeface="Wingdings"/>
              <a:buChar char=""/>
              <a:defRPr/>
            </a:pPr>
            <a:r>
              <a:rPr lang="en-US" dirty="0" smtClean="0"/>
              <a:t>Medical History</a:t>
            </a:r>
          </a:p>
          <a:p>
            <a:pPr marL="640080" lvl="1" indent="-274320" eaLnBrk="1" fontAlgn="auto" hangingPunct="1">
              <a:spcAft>
                <a:spcPts val="0"/>
              </a:spcAft>
              <a:buFont typeface="Wingdings 2"/>
              <a:buChar char=""/>
              <a:defRPr/>
            </a:pPr>
            <a:r>
              <a:rPr lang="en-US" dirty="0" smtClean="0"/>
              <a:t>Chief Complaint; HPI; PFSH; ROS</a:t>
            </a:r>
          </a:p>
          <a:p>
            <a:pPr marL="274320" indent="-274320" eaLnBrk="1" fontAlgn="auto" hangingPunct="1">
              <a:spcAft>
                <a:spcPts val="0"/>
              </a:spcAft>
              <a:buFont typeface="Wingdings"/>
              <a:buChar char=""/>
              <a:defRPr/>
            </a:pPr>
            <a:r>
              <a:rPr lang="en-US" dirty="0" smtClean="0"/>
              <a:t>Physical Examination</a:t>
            </a:r>
          </a:p>
          <a:p>
            <a:pPr marL="274320" indent="-274320" eaLnBrk="1" fontAlgn="auto" hangingPunct="1">
              <a:spcAft>
                <a:spcPts val="0"/>
              </a:spcAft>
              <a:buFont typeface="Wingdings"/>
              <a:buChar char=""/>
              <a:defRPr/>
            </a:pPr>
            <a:r>
              <a:rPr lang="en-US" dirty="0" smtClean="0"/>
              <a:t>Medical Decision Making (MDM)</a:t>
            </a:r>
          </a:p>
          <a:p>
            <a:pPr marL="640080" lvl="1" indent="-274320" eaLnBrk="1" fontAlgn="auto" hangingPunct="1">
              <a:spcAft>
                <a:spcPts val="0"/>
              </a:spcAft>
              <a:buFont typeface="Wingdings 2"/>
              <a:buChar char=""/>
              <a:defRPr/>
            </a:pPr>
            <a:r>
              <a:rPr lang="en-US" dirty="0" smtClean="0"/>
              <a:t># of diagnoses &amp;/or treatment options</a:t>
            </a:r>
          </a:p>
          <a:p>
            <a:pPr marL="640080" lvl="1" indent="-274320" eaLnBrk="1" fontAlgn="auto" hangingPunct="1">
              <a:spcAft>
                <a:spcPts val="0"/>
              </a:spcAft>
              <a:buFont typeface="Wingdings 2"/>
              <a:buChar char=""/>
              <a:defRPr/>
            </a:pPr>
            <a:r>
              <a:rPr lang="en-US" dirty="0" smtClean="0"/>
              <a:t>Risk of problems, tests, treatments</a:t>
            </a:r>
          </a:p>
          <a:p>
            <a:pPr marL="640080" lvl="1" indent="-274320" eaLnBrk="1" fontAlgn="auto" hangingPunct="1">
              <a:spcAft>
                <a:spcPts val="0"/>
              </a:spcAft>
              <a:buFont typeface="Wingdings 2"/>
              <a:buChar char=""/>
              <a:defRPr/>
            </a:pPr>
            <a:r>
              <a:rPr lang="en-US" dirty="0" smtClean="0"/>
              <a:t>Data reviewed &amp;/or ordered</a:t>
            </a:r>
          </a:p>
          <a:p>
            <a:pPr marL="274320" indent="-274320" eaLnBrk="1" fontAlgn="auto" hangingPunct="1">
              <a:spcAft>
                <a:spcPts val="0"/>
              </a:spcAft>
              <a:buFont typeface="Wingdings"/>
              <a:buChar char=""/>
              <a:defRPr/>
            </a:pPr>
            <a:r>
              <a:rPr lang="en-US" dirty="0" smtClean="0"/>
              <a:t>Counseling</a:t>
            </a:r>
          </a:p>
          <a:p>
            <a:pPr marL="274320" indent="-274320" eaLnBrk="1" fontAlgn="auto" hangingPunct="1">
              <a:spcAft>
                <a:spcPts val="0"/>
              </a:spcAft>
              <a:buFont typeface="Wingdings"/>
              <a:buChar char=""/>
              <a:defRPr/>
            </a:pPr>
            <a:r>
              <a:rPr lang="en-US" dirty="0" smtClean="0"/>
              <a:t>Coordination of Care</a:t>
            </a:r>
          </a:p>
          <a:p>
            <a:pPr marL="274320" indent="-274320" eaLnBrk="1" fontAlgn="auto" hangingPunct="1">
              <a:spcAft>
                <a:spcPts val="0"/>
              </a:spcAft>
              <a:buFont typeface="Wingdings"/>
              <a:buChar char=""/>
              <a:defRPr/>
            </a:pPr>
            <a:r>
              <a:rPr lang="en-US" dirty="0" smtClean="0"/>
              <a:t>Time</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457200" y="152400"/>
            <a:ext cx="8077200" cy="1219200"/>
          </a:xfrm>
        </p:spPr>
        <p:txBody>
          <a:bodyPr lIns="92075" tIns="46038" rIns="92075" bIns="46038">
            <a:normAutofit/>
          </a:bodyPr>
          <a:lstStyle/>
          <a:p>
            <a:pPr>
              <a:defRPr/>
            </a:pPr>
            <a:r>
              <a:rPr lang="en-US" b="1" dirty="0" smtClean="0"/>
              <a:t>Nature of the Presenting Problem</a:t>
            </a:r>
            <a:endParaRPr lang="en-US" dirty="0" smtClean="0"/>
          </a:p>
        </p:txBody>
      </p:sp>
      <p:sp>
        <p:nvSpPr>
          <p:cNvPr id="1024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normAutofit fontScale="85000" lnSpcReduction="20000"/>
          </a:bodyPr>
          <a:lstStyle/>
          <a:p>
            <a:fld id="{727B80FE-A2CE-4EF1-8379-282365798128}" type="slidenum">
              <a:rPr lang="en-US" smtClean="0"/>
              <a:pPr/>
              <a:t>6</a:t>
            </a:fld>
            <a:endParaRPr lang="en-US" dirty="0" smtClean="0"/>
          </a:p>
        </p:txBody>
      </p:sp>
      <p:sp>
        <p:nvSpPr>
          <p:cNvPr id="10243" name="Rectangle 3"/>
          <p:cNvSpPr>
            <a:spLocks noGrp="1" noChangeArrowheads="1"/>
          </p:cNvSpPr>
          <p:nvPr>
            <p:ph sz="quarter" idx="1"/>
          </p:nvPr>
        </p:nvSpPr>
        <p:spPr>
          <a:xfrm>
            <a:off x="381000" y="1828800"/>
            <a:ext cx="8305800" cy="3810000"/>
          </a:xfrm>
        </p:spPr>
        <p:txBody>
          <a:bodyPr lIns="92075" tIns="46038" rIns="92075" bIns="46038"/>
          <a:lstStyle/>
          <a:p>
            <a:pPr eaLnBrk="1" hangingPunct="1">
              <a:lnSpc>
                <a:spcPct val="90000"/>
              </a:lnSpc>
            </a:pPr>
            <a:r>
              <a:rPr lang="en-US" sz="2800" b="1" dirty="0" smtClean="0"/>
              <a:t>Nature of the Presenting Problem </a:t>
            </a:r>
            <a:r>
              <a:rPr lang="en-US" sz="2800" dirty="0" smtClean="0"/>
              <a:t>is </a:t>
            </a:r>
            <a:r>
              <a:rPr lang="en-US" sz="2800" i="1" dirty="0" smtClean="0"/>
              <a:t>critical</a:t>
            </a:r>
            <a:r>
              <a:rPr lang="en-US" sz="2800" dirty="0" smtClean="0"/>
              <a:t> to correct coding</a:t>
            </a:r>
          </a:p>
          <a:p>
            <a:pPr lvl="1" eaLnBrk="1" hangingPunct="1">
              <a:lnSpc>
                <a:spcPct val="90000"/>
              </a:lnSpc>
            </a:pPr>
            <a:r>
              <a:rPr lang="en-US" sz="2800" dirty="0" smtClean="0"/>
              <a:t>This sets the </a:t>
            </a:r>
            <a:r>
              <a:rPr lang="en-US" sz="2800" i="1" dirty="0" smtClean="0"/>
              <a:t>upper limit </a:t>
            </a:r>
            <a:r>
              <a:rPr lang="en-US" sz="2800" dirty="0" smtClean="0"/>
              <a:t>for level of care which is</a:t>
            </a:r>
            <a:r>
              <a:rPr lang="en-US" sz="2800" i="1" dirty="0" smtClean="0"/>
              <a:t> “</a:t>
            </a:r>
            <a:r>
              <a:rPr lang="en-US" sz="2800" dirty="0" smtClean="0"/>
              <a:t>medically necessary”</a:t>
            </a:r>
            <a:r>
              <a:rPr lang="en-US" sz="2800" i="1" dirty="0" smtClean="0"/>
              <a:t> or “warranted”</a:t>
            </a:r>
          </a:p>
          <a:p>
            <a:pPr lvl="1" eaLnBrk="1" hangingPunct="1">
              <a:lnSpc>
                <a:spcPct val="90000"/>
              </a:lnSpc>
            </a:pPr>
            <a:r>
              <a:rPr lang="en-US" sz="2800" dirty="0" smtClean="0"/>
              <a:t>This also raises the bar to the level of care that is </a:t>
            </a:r>
            <a:r>
              <a:rPr lang="en-US" sz="2800" u="sng" dirty="0" smtClean="0"/>
              <a:t>medically indicated</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History</a:t>
            </a:r>
            <a:endParaRPr lang="en-US" dirty="0"/>
          </a:p>
        </p:txBody>
      </p:sp>
      <p:sp>
        <p:nvSpPr>
          <p:cNvPr id="3" name="Content Placeholder 2"/>
          <p:cNvSpPr>
            <a:spLocks noGrp="1"/>
          </p:cNvSpPr>
          <p:nvPr>
            <p:ph sz="quarter" idx="1"/>
          </p:nvPr>
        </p:nvSpPr>
        <p:spPr/>
        <p:txBody>
          <a:bodyPr/>
          <a:lstStyle/>
          <a:p>
            <a:r>
              <a:rPr lang="en-US" dirty="0"/>
              <a:t>Chief Complaint (CC) </a:t>
            </a:r>
          </a:p>
          <a:p>
            <a:r>
              <a:rPr lang="en-US" dirty="0"/>
              <a:t>History of Present Illness (HPI) </a:t>
            </a:r>
          </a:p>
          <a:p>
            <a:r>
              <a:rPr lang="en-US" dirty="0"/>
              <a:t>Review Of Systems (ROS) </a:t>
            </a:r>
          </a:p>
          <a:p>
            <a:r>
              <a:rPr lang="en-US" dirty="0"/>
              <a:t>Past, Family and/or Social History (PFSH</a:t>
            </a:r>
            <a:r>
              <a:rPr lang="en-US" dirty="0" smtClean="0"/>
              <a:t>)</a:t>
            </a:r>
            <a:endParaRPr lang="en-US" dirty="0"/>
          </a:p>
        </p:txBody>
      </p:sp>
    </p:spTree>
    <p:extLst>
      <p:ext uri="{BB962C8B-B14F-4D97-AF65-F5344CB8AC3E}">
        <p14:creationId xmlns:p14="http://schemas.microsoft.com/office/powerpoint/2010/main" val="1477183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Chief Complaint (CC) </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CC is required for all levels  </a:t>
            </a:r>
          </a:p>
          <a:p>
            <a:r>
              <a:rPr lang="en-US" dirty="0" smtClean="0"/>
              <a:t>A CC is a concise statement that describes the symptom, problem, condition, diagnosis, or reason for the patient encounter. </a:t>
            </a:r>
          </a:p>
          <a:p>
            <a:r>
              <a:rPr lang="en-US" dirty="0" smtClean="0"/>
              <a:t>The CC is usually stated in the patient’s own words.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History of Present Illness (HPI) </a:t>
            </a:r>
            <a:br>
              <a:rPr lang="en-US" dirty="0" smtClean="0"/>
            </a:br>
            <a:r>
              <a:rPr lang="en-US" dirty="0" smtClean="0"/>
              <a:t>	</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 “The HPI is a </a:t>
            </a:r>
            <a:r>
              <a:rPr lang="en-US" dirty="0" smtClean="0">
                <a:solidFill>
                  <a:srgbClr val="CC0000"/>
                </a:solidFill>
              </a:rPr>
              <a:t>chronological description of the development of the patient's present illness from the first sign and/or symptom or from the previous encounter to the present</a:t>
            </a:r>
            <a:r>
              <a:rPr lang="en-US" dirty="0" smtClean="0"/>
              <a:t>. It includes the following elements: location, quality, severity, duration, timing, context, modifying factors, and associated signs and symptoms”</a:t>
            </a:r>
          </a:p>
          <a:p>
            <a:r>
              <a:rPr lang="en-US" i="1" dirty="0" smtClean="0"/>
              <a:t> </a:t>
            </a:r>
            <a:r>
              <a:rPr lang="en-US" dirty="0" smtClean="0"/>
              <a:t>For an</a:t>
            </a:r>
            <a:r>
              <a:rPr lang="en-US" i="1" dirty="0" smtClean="0"/>
              <a:t> extended </a:t>
            </a:r>
            <a:r>
              <a:rPr lang="en-US" dirty="0" smtClean="0"/>
              <a:t>HPI, “the medical record should describe at least four elements of the present illness (HPI), or the </a:t>
            </a:r>
            <a:r>
              <a:rPr lang="en-US" dirty="0" smtClean="0">
                <a:solidFill>
                  <a:srgbClr val="CC0000"/>
                </a:solidFill>
              </a:rPr>
              <a:t>status of</a:t>
            </a:r>
            <a:r>
              <a:rPr lang="en-US" dirty="0" smtClean="0"/>
              <a:t> at least three chronic or inactive conditions” </a:t>
            </a:r>
          </a:p>
          <a:p>
            <a:r>
              <a:rPr lang="en-US" dirty="0" smtClean="0"/>
              <a:t>The documentation should clearly state a status of the chronic condition. Example: hypertension - stable on Atenolol</a:t>
            </a:r>
          </a:p>
          <a:p>
            <a:r>
              <a:rPr lang="en-US" dirty="0" smtClean="0"/>
              <a:t>*History of Present Illness must be completed and documented by the physician not ancillary staff.</a:t>
            </a:r>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217</TotalTime>
  <Words>1648</Words>
  <Application>Microsoft Office PowerPoint</Application>
  <PresentationFormat>On-screen Show (4:3)</PresentationFormat>
  <Paragraphs>134</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Median</vt:lpstr>
      <vt:lpstr>Evaluation &amp; Management   Coding  </vt:lpstr>
      <vt:lpstr>Objectives </vt:lpstr>
      <vt:lpstr>Principles of Medical Record Documentation </vt:lpstr>
      <vt:lpstr>(Suite) Principles of Medical Documentation </vt:lpstr>
      <vt:lpstr> Elements of E/M </vt:lpstr>
      <vt:lpstr>Nature of the Presenting Problem</vt:lpstr>
      <vt:lpstr>History</vt:lpstr>
      <vt:lpstr>Chief Complaint (CC)  </vt:lpstr>
      <vt:lpstr>History of Present Illness (HPI)   </vt:lpstr>
      <vt:lpstr>Review Of Systems (ROS) </vt:lpstr>
      <vt:lpstr>Documentation Tips - History </vt:lpstr>
      <vt:lpstr>Exam</vt:lpstr>
      <vt:lpstr>Exam (suite)</vt:lpstr>
      <vt:lpstr>4 X 4 </vt:lpstr>
      <vt:lpstr>Medical Decision Making</vt:lpstr>
      <vt:lpstr>Number of Diagnoses or Treatment Options </vt:lpstr>
      <vt:lpstr>Amount and/or Complexity of Data-Reviewed</vt:lpstr>
      <vt:lpstr>Level of Risk </vt:lpstr>
      <vt:lpstr>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Atlantic Health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Management Guidelines and Coding</dc:title>
  <dc:creator>rdenis01</dc:creator>
  <cp:lastModifiedBy>Denis, Rachelle</cp:lastModifiedBy>
  <cp:revision>25</cp:revision>
  <dcterms:created xsi:type="dcterms:W3CDTF">2013-04-16T18:50:35Z</dcterms:created>
  <dcterms:modified xsi:type="dcterms:W3CDTF">2014-01-27T16:55:59Z</dcterms:modified>
</cp:coreProperties>
</file>