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83"/>
  </p:notesMasterIdLst>
  <p:sldIdLst>
    <p:sldId id="256" r:id="rId3"/>
    <p:sldId id="257" r:id="rId4"/>
    <p:sldId id="263" r:id="rId5"/>
    <p:sldId id="265" r:id="rId6"/>
    <p:sldId id="264" r:id="rId7"/>
    <p:sldId id="267" r:id="rId8"/>
    <p:sldId id="266" r:id="rId9"/>
    <p:sldId id="270" r:id="rId10"/>
    <p:sldId id="271" r:id="rId11"/>
    <p:sldId id="272" r:id="rId12"/>
    <p:sldId id="273" r:id="rId13"/>
    <p:sldId id="262" r:id="rId14"/>
    <p:sldId id="261" r:id="rId15"/>
    <p:sldId id="274" r:id="rId16"/>
    <p:sldId id="258" r:id="rId17"/>
    <p:sldId id="259" r:id="rId18"/>
    <p:sldId id="275" r:id="rId19"/>
    <p:sldId id="276" r:id="rId20"/>
    <p:sldId id="277" r:id="rId21"/>
    <p:sldId id="278" r:id="rId22"/>
    <p:sldId id="279" r:id="rId23"/>
    <p:sldId id="280" r:id="rId24"/>
    <p:sldId id="282" r:id="rId25"/>
    <p:sldId id="284" r:id="rId26"/>
    <p:sldId id="285" r:id="rId27"/>
    <p:sldId id="286" r:id="rId28"/>
    <p:sldId id="287" r:id="rId29"/>
    <p:sldId id="288" r:id="rId30"/>
    <p:sldId id="289" r:id="rId31"/>
    <p:sldId id="290" r:id="rId32"/>
    <p:sldId id="292" r:id="rId33"/>
    <p:sldId id="291" r:id="rId34"/>
    <p:sldId id="294" r:id="rId35"/>
    <p:sldId id="293"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7" r:id="rId67"/>
    <p:sldId id="325" r:id="rId68"/>
    <p:sldId id="326" r:id="rId69"/>
    <p:sldId id="328" r:id="rId70"/>
    <p:sldId id="329" r:id="rId71"/>
    <p:sldId id="330" r:id="rId72"/>
    <p:sldId id="331" r:id="rId73"/>
    <p:sldId id="332" r:id="rId74"/>
    <p:sldId id="333" r:id="rId75"/>
    <p:sldId id="334" r:id="rId76"/>
    <p:sldId id="335" r:id="rId77"/>
    <p:sldId id="336" r:id="rId78"/>
    <p:sldId id="269" r:id="rId79"/>
    <p:sldId id="339" r:id="rId80"/>
    <p:sldId id="337" r:id="rId81"/>
    <p:sldId id="338" r:id="rId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77777"/>
    <a:srgbClr val="FFE173"/>
    <a:srgbClr val="FFFF66"/>
    <a:srgbClr val="33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56" autoAdjust="0"/>
  </p:normalViewPr>
  <p:slideViewPr>
    <p:cSldViewPr>
      <p:cViewPr varScale="1">
        <p:scale>
          <a:sx n="43" d="100"/>
          <a:sy n="43" d="100"/>
        </p:scale>
        <p:origin x="-138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95F04-E5F2-4E52-9FBB-F328B4414170}" type="doc">
      <dgm:prSet loTypeId="urn:microsoft.com/office/officeart/2005/8/layout/bList2" loCatId="list" qsTypeId="urn:microsoft.com/office/officeart/2005/8/quickstyle/simple1" qsCatId="simple" csTypeId="urn:microsoft.com/office/officeart/2005/8/colors/accent6_2" csCatId="accent6" phldr="1"/>
      <dgm:spPr/>
    </dgm:pt>
    <dgm:pt modelId="{D8F9E00F-3542-4998-80DF-6394459504D2}">
      <dgm:prSet phldrT="[Text]"/>
      <dgm:spPr/>
      <dgm:t>
        <a:bodyPr/>
        <a:lstStyle/>
        <a:p>
          <a:r>
            <a:rPr lang="en-US" dirty="0" smtClean="0"/>
            <a:t>Specificity</a:t>
          </a:r>
          <a:endParaRPr lang="en-US" dirty="0"/>
        </a:p>
      </dgm:t>
    </dgm:pt>
    <dgm:pt modelId="{49308A57-2B28-45D2-8F64-707B41AB9E4B}" type="parTrans" cxnId="{E3648279-DDF3-4A1C-A259-86FFAD467A90}">
      <dgm:prSet/>
      <dgm:spPr/>
      <dgm:t>
        <a:bodyPr/>
        <a:lstStyle/>
        <a:p>
          <a:endParaRPr lang="en-US"/>
        </a:p>
      </dgm:t>
    </dgm:pt>
    <dgm:pt modelId="{FBE7CD82-FFFE-4D8E-ACF5-89CD118AAFEF}" type="sibTrans" cxnId="{E3648279-DDF3-4A1C-A259-86FFAD467A90}">
      <dgm:prSet/>
      <dgm:spPr/>
      <dgm:t>
        <a:bodyPr/>
        <a:lstStyle/>
        <a:p>
          <a:endParaRPr lang="en-US"/>
        </a:p>
      </dgm:t>
    </dgm:pt>
    <dgm:pt modelId="{E9D05A70-4509-4D4F-B6E3-EB1ACECB2BD1}">
      <dgm:prSet phldrT="[Text]"/>
      <dgm:spPr/>
      <dgm:t>
        <a:bodyPr/>
        <a:lstStyle/>
        <a:p>
          <a:r>
            <a:rPr lang="en-US" dirty="0" smtClean="0"/>
            <a:t>Tracking</a:t>
          </a:r>
          <a:endParaRPr lang="en-US" dirty="0"/>
        </a:p>
      </dgm:t>
    </dgm:pt>
    <dgm:pt modelId="{CA14BF47-B781-4EBE-BF10-E47C2A28A773}" type="parTrans" cxnId="{BC4C9542-02AD-48DA-A73A-ECD5DFED1F3D}">
      <dgm:prSet/>
      <dgm:spPr/>
      <dgm:t>
        <a:bodyPr/>
        <a:lstStyle/>
        <a:p>
          <a:endParaRPr lang="en-US"/>
        </a:p>
      </dgm:t>
    </dgm:pt>
    <dgm:pt modelId="{92F43673-C459-439A-8A48-AF1ECCAA1087}" type="sibTrans" cxnId="{BC4C9542-02AD-48DA-A73A-ECD5DFED1F3D}">
      <dgm:prSet/>
      <dgm:spPr/>
      <dgm:t>
        <a:bodyPr/>
        <a:lstStyle/>
        <a:p>
          <a:endParaRPr lang="en-US"/>
        </a:p>
      </dgm:t>
    </dgm:pt>
    <dgm:pt modelId="{BAA3D466-B76D-4B26-83CE-065AFDD85F09}">
      <dgm:prSet phldrT="[Text]"/>
      <dgm:spPr/>
      <dgm:t>
        <a:bodyPr/>
        <a:lstStyle/>
        <a:p>
          <a:r>
            <a:rPr lang="en-US" dirty="0" smtClean="0"/>
            <a:t>Expansion</a:t>
          </a:r>
          <a:endParaRPr lang="en-US" dirty="0"/>
        </a:p>
      </dgm:t>
    </dgm:pt>
    <dgm:pt modelId="{5626719A-51F6-4FB8-93EF-4EB9AE75451C}" type="parTrans" cxnId="{FDADF32F-FDA7-4C29-816C-6758C81AB8D2}">
      <dgm:prSet/>
      <dgm:spPr/>
      <dgm:t>
        <a:bodyPr/>
        <a:lstStyle/>
        <a:p>
          <a:endParaRPr lang="en-US"/>
        </a:p>
      </dgm:t>
    </dgm:pt>
    <dgm:pt modelId="{9220BD2E-C8E9-4BD0-984E-F823F606361B}" type="sibTrans" cxnId="{FDADF32F-FDA7-4C29-816C-6758C81AB8D2}">
      <dgm:prSet/>
      <dgm:spPr/>
      <dgm:t>
        <a:bodyPr/>
        <a:lstStyle/>
        <a:p>
          <a:endParaRPr lang="en-US"/>
        </a:p>
      </dgm:t>
    </dgm:pt>
    <dgm:pt modelId="{E477BA27-F46B-492C-92A2-42E4DFA8B0E2}" type="pres">
      <dgm:prSet presAssocID="{9A495F04-E5F2-4E52-9FBB-F328B4414170}" presName="diagram" presStyleCnt="0">
        <dgm:presLayoutVars>
          <dgm:dir/>
          <dgm:animLvl val="lvl"/>
          <dgm:resizeHandles val="exact"/>
        </dgm:presLayoutVars>
      </dgm:prSet>
      <dgm:spPr/>
    </dgm:pt>
    <dgm:pt modelId="{EDEAFA13-CBD5-4EF9-AC9A-4F62F39B16F6}" type="pres">
      <dgm:prSet presAssocID="{D8F9E00F-3542-4998-80DF-6394459504D2}" presName="compNode" presStyleCnt="0"/>
      <dgm:spPr/>
    </dgm:pt>
    <dgm:pt modelId="{321CACF5-65AC-4591-95F9-796E5BA2391C}" type="pres">
      <dgm:prSet presAssocID="{D8F9E00F-3542-4998-80DF-6394459504D2}" presName="childRect" presStyleLbl="bgAcc1" presStyleIdx="0" presStyleCnt="3" custLinFactNeighborX="12620" custLinFactNeighborY="-15324">
        <dgm:presLayoutVars>
          <dgm:bulletEnabled val="1"/>
        </dgm:presLayoutVars>
      </dgm:prSet>
      <dgm:spPr/>
    </dgm:pt>
    <dgm:pt modelId="{C10F0091-D82E-4EA1-BC88-230BFED58D97}" type="pres">
      <dgm:prSet presAssocID="{D8F9E00F-3542-4998-80DF-6394459504D2}" presName="parentText" presStyleLbl="node1" presStyleIdx="0" presStyleCnt="0">
        <dgm:presLayoutVars>
          <dgm:chMax val="0"/>
          <dgm:bulletEnabled val="1"/>
        </dgm:presLayoutVars>
      </dgm:prSet>
      <dgm:spPr/>
      <dgm:t>
        <a:bodyPr/>
        <a:lstStyle/>
        <a:p>
          <a:endParaRPr lang="en-US"/>
        </a:p>
      </dgm:t>
    </dgm:pt>
    <dgm:pt modelId="{8E243D6A-7773-4572-BEFC-4CFBF14C0ADF}" type="pres">
      <dgm:prSet presAssocID="{D8F9E00F-3542-4998-80DF-6394459504D2}" presName="parentRect" presStyleLbl="alignNode1" presStyleIdx="0" presStyleCnt="3" custLinFactNeighborX="12620" custLinFactNeighborY="-16309"/>
      <dgm:spPr/>
      <dgm:t>
        <a:bodyPr/>
        <a:lstStyle/>
        <a:p>
          <a:endParaRPr lang="en-US"/>
        </a:p>
      </dgm:t>
    </dgm:pt>
    <dgm:pt modelId="{FD032328-1DA6-4D30-9CCD-DCF94EE29B24}" type="pres">
      <dgm:prSet presAssocID="{D8F9E00F-3542-4998-80DF-6394459504D2}" presName="adorn" presStyleLbl="fgAccFollowNode1" presStyleIdx="0" presStyleCnt="3" custScaleY="139561" custLinFactNeighborX="14993" custLinFactNeighborY="-78190"/>
      <dgm:spPr>
        <a:blipFill rotWithShape="0">
          <a:blip xmlns:r="http://schemas.openxmlformats.org/officeDocument/2006/relationships" r:embed="rId1"/>
          <a:stretch>
            <a:fillRect/>
          </a:stretch>
        </a:blipFill>
      </dgm:spPr>
    </dgm:pt>
    <dgm:pt modelId="{C62DA8E3-2F20-4EFD-A3EC-DAB9D0398767}" type="pres">
      <dgm:prSet presAssocID="{FBE7CD82-FFFE-4D8E-ACF5-89CD118AAFEF}" presName="sibTrans" presStyleLbl="sibTrans2D1" presStyleIdx="0" presStyleCnt="0"/>
      <dgm:spPr/>
      <dgm:t>
        <a:bodyPr/>
        <a:lstStyle/>
        <a:p>
          <a:endParaRPr lang="en-US"/>
        </a:p>
      </dgm:t>
    </dgm:pt>
    <dgm:pt modelId="{72433005-5F32-4409-AC00-C2638A66B234}" type="pres">
      <dgm:prSet presAssocID="{E9D05A70-4509-4D4F-B6E3-EB1ACECB2BD1}" presName="compNode" presStyleCnt="0"/>
      <dgm:spPr/>
    </dgm:pt>
    <dgm:pt modelId="{8D6C77A8-B26B-4309-8E49-BED9DA1ED381}" type="pres">
      <dgm:prSet presAssocID="{E9D05A70-4509-4D4F-B6E3-EB1ACECB2BD1}" presName="childRect" presStyleLbl="bgAcc1" presStyleIdx="1" presStyleCnt="3" custLinFactNeighborX="3500" custLinFactNeighborY="-19960">
        <dgm:presLayoutVars>
          <dgm:bulletEnabled val="1"/>
        </dgm:presLayoutVars>
      </dgm:prSet>
      <dgm:spPr/>
    </dgm:pt>
    <dgm:pt modelId="{6C3EFFB6-4035-4DF8-81CD-C20DC3B49875}" type="pres">
      <dgm:prSet presAssocID="{E9D05A70-4509-4D4F-B6E3-EB1ACECB2BD1}" presName="parentText" presStyleLbl="node1" presStyleIdx="0" presStyleCnt="0">
        <dgm:presLayoutVars>
          <dgm:chMax val="0"/>
          <dgm:bulletEnabled val="1"/>
        </dgm:presLayoutVars>
      </dgm:prSet>
      <dgm:spPr/>
      <dgm:t>
        <a:bodyPr/>
        <a:lstStyle/>
        <a:p>
          <a:endParaRPr lang="en-US"/>
        </a:p>
      </dgm:t>
    </dgm:pt>
    <dgm:pt modelId="{AD86EFF5-6D00-4A00-887F-A861AD44B7BD}" type="pres">
      <dgm:prSet presAssocID="{E9D05A70-4509-4D4F-B6E3-EB1ACECB2BD1}" presName="parentRect" presStyleLbl="alignNode1" presStyleIdx="1" presStyleCnt="3" custLinFactNeighborX="3500" custLinFactNeighborY="-27093"/>
      <dgm:spPr/>
      <dgm:t>
        <a:bodyPr/>
        <a:lstStyle/>
        <a:p>
          <a:endParaRPr lang="en-US"/>
        </a:p>
      </dgm:t>
    </dgm:pt>
    <dgm:pt modelId="{FBD5E1C6-6515-4E13-8CAF-62693C7D27AB}" type="pres">
      <dgm:prSet presAssocID="{E9D05A70-4509-4D4F-B6E3-EB1ACECB2BD1}" presName="adorn" presStyleLbl="fgAccFollowNode1" presStyleIdx="1" presStyleCnt="3" custLinFactNeighborX="-2508" custLinFactNeighborY="-73638"/>
      <dgm:spPr>
        <a:blipFill rotWithShape="0">
          <a:blip xmlns:r="http://schemas.openxmlformats.org/officeDocument/2006/relationships" r:embed="rId2"/>
          <a:stretch>
            <a:fillRect/>
          </a:stretch>
        </a:blipFill>
      </dgm:spPr>
    </dgm:pt>
    <dgm:pt modelId="{BB044288-E5FF-4E56-A052-A7F5FE468288}" type="pres">
      <dgm:prSet presAssocID="{92F43673-C459-439A-8A48-AF1ECCAA1087}" presName="sibTrans" presStyleLbl="sibTrans2D1" presStyleIdx="0" presStyleCnt="0"/>
      <dgm:spPr/>
      <dgm:t>
        <a:bodyPr/>
        <a:lstStyle/>
        <a:p>
          <a:endParaRPr lang="en-US"/>
        </a:p>
      </dgm:t>
    </dgm:pt>
    <dgm:pt modelId="{152A500B-4A9C-4899-A638-B07C79A9126C}" type="pres">
      <dgm:prSet presAssocID="{BAA3D466-B76D-4B26-83CE-065AFDD85F09}" presName="compNode" presStyleCnt="0"/>
      <dgm:spPr/>
    </dgm:pt>
    <dgm:pt modelId="{EA6AC037-CF13-402F-8B3A-86A342A40A71}" type="pres">
      <dgm:prSet presAssocID="{BAA3D466-B76D-4B26-83CE-065AFDD85F09}" presName="childRect" presStyleLbl="bgAcc1" presStyleIdx="2" presStyleCnt="3" custLinFactNeighborX="369" custLinFactNeighborY="-19961">
        <dgm:presLayoutVars>
          <dgm:bulletEnabled val="1"/>
        </dgm:presLayoutVars>
      </dgm:prSet>
      <dgm:spPr/>
    </dgm:pt>
    <dgm:pt modelId="{6B7DD0D3-9AD7-4BCB-9B24-A0B6977AFA87}" type="pres">
      <dgm:prSet presAssocID="{BAA3D466-B76D-4B26-83CE-065AFDD85F09}" presName="parentText" presStyleLbl="node1" presStyleIdx="0" presStyleCnt="0">
        <dgm:presLayoutVars>
          <dgm:chMax val="0"/>
          <dgm:bulletEnabled val="1"/>
        </dgm:presLayoutVars>
      </dgm:prSet>
      <dgm:spPr/>
      <dgm:t>
        <a:bodyPr/>
        <a:lstStyle/>
        <a:p>
          <a:endParaRPr lang="en-US"/>
        </a:p>
      </dgm:t>
    </dgm:pt>
    <dgm:pt modelId="{26B04F47-D2DE-416B-9F0D-D3F8436F2CC3}" type="pres">
      <dgm:prSet presAssocID="{BAA3D466-B76D-4B26-83CE-065AFDD85F09}" presName="parentRect" presStyleLbl="alignNode1" presStyleIdx="2" presStyleCnt="3" custLinFactNeighborX="369" custLinFactNeighborY="-27094"/>
      <dgm:spPr/>
      <dgm:t>
        <a:bodyPr/>
        <a:lstStyle/>
        <a:p>
          <a:endParaRPr lang="en-US"/>
        </a:p>
      </dgm:t>
    </dgm:pt>
    <dgm:pt modelId="{58FB7791-C550-4366-A02D-17A4D13F347B}" type="pres">
      <dgm:prSet presAssocID="{BAA3D466-B76D-4B26-83CE-065AFDD85F09}" presName="adorn" presStyleLbl="fgAccFollowNode1" presStyleIdx="2" presStyleCnt="3" custLinFactNeighborX="-11454" custLinFactNeighborY="-73638"/>
      <dgm:spPr>
        <a:blipFill rotWithShape="0">
          <a:blip xmlns:r="http://schemas.openxmlformats.org/officeDocument/2006/relationships" r:embed="rId3"/>
          <a:stretch>
            <a:fillRect/>
          </a:stretch>
        </a:blipFill>
      </dgm:spPr>
    </dgm:pt>
  </dgm:ptLst>
  <dgm:cxnLst>
    <dgm:cxn modelId="{FDADF32F-FDA7-4C29-816C-6758C81AB8D2}" srcId="{9A495F04-E5F2-4E52-9FBB-F328B4414170}" destId="{BAA3D466-B76D-4B26-83CE-065AFDD85F09}" srcOrd="2" destOrd="0" parTransId="{5626719A-51F6-4FB8-93EF-4EB9AE75451C}" sibTransId="{9220BD2E-C8E9-4BD0-984E-F823F606361B}"/>
    <dgm:cxn modelId="{BFC466E9-3641-48C8-8CF9-80BAE6A1974A}" type="presOf" srcId="{92F43673-C459-439A-8A48-AF1ECCAA1087}" destId="{BB044288-E5FF-4E56-A052-A7F5FE468288}" srcOrd="0" destOrd="0" presId="urn:microsoft.com/office/officeart/2005/8/layout/bList2"/>
    <dgm:cxn modelId="{E3648279-DDF3-4A1C-A259-86FFAD467A90}" srcId="{9A495F04-E5F2-4E52-9FBB-F328B4414170}" destId="{D8F9E00F-3542-4998-80DF-6394459504D2}" srcOrd="0" destOrd="0" parTransId="{49308A57-2B28-45D2-8F64-707B41AB9E4B}" sibTransId="{FBE7CD82-FFFE-4D8E-ACF5-89CD118AAFEF}"/>
    <dgm:cxn modelId="{685584D1-A8D8-4438-A983-9A44BA33BFBE}" type="presOf" srcId="{E9D05A70-4509-4D4F-B6E3-EB1ACECB2BD1}" destId="{6C3EFFB6-4035-4DF8-81CD-C20DC3B49875}" srcOrd="0" destOrd="0" presId="urn:microsoft.com/office/officeart/2005/8/layout/bList2"/>
    <dgm:cxn modelId="{5DD00EAC-312D-4F90-91F6-7F7BE4FFAF53}" type="presOf" srcId="{E9D05A70-4509-4D4F-B6E3-EB1ACECB2BD1}" destId="{AD86EFF5-6D00-4A00-887F-A861AD44B7BD}" srcOrd="1" destOrd="0" presId="urn:microsoft.com/office/officeart/2005/8/layout/bList2"/>
    <dgm:cxn modelId="{EDF7C5D9-77EA-495C-A2ED-193FC935E987}" type="presOf" srcId="{D8F9E00F-3542-4998-80DF-6394459504D2}" destId="{C10F0091-D82E-4EA1-BC88-230BFED58D97}" srcOrd="0" destOrd="0" presId="urn:microsoft.com/office/officeart/2005/8/layout/bList2"/>
    <dgm:cxn modelId="{0DA2E10C-3760-4792-BAB8-8F8A4DDDFE7D}" type="presOf" srcId="{BAA3D466-B76D-4B26-83CE-065AFDD85F09}" destId="{6B7DD0D3-9AD7-4BCB-9B24-A0B6977AFA87}" srcOrd="0" destOrd="0" presId="urn:microsoft.com/office/officeart/2005/8/layout/bList2"/>
    <dgm:cxn modelId="{F0A93920-7167-435E-86BE-3AF7FC13A754}" type="presOf" srcId="{FBE7CD82-FFFE-4D8E-ACF5-89CD118AAFEF}" destId="{C62DA8E3-2F20-4EFD-A3EC-DAB9D0398767}" srcOrd="0" destOrd="0" presId="urn:microsoft.com/office/officeart/2005/8/layout/bList2"/>
    <dgm:cxn modelId="{BC4C9542-02AD-48DA-A73A-ECD5DFED1F3D}" srcId="{9A495F04-E5F2-4E52-9FBB-F328B4414170}" destId="{E9D05A70-4509-4D4F-B6E3-EB1ACECB2BD1}" srcOrd="1" destOrd="0" parTransId="{CA14BF47-B781-4EBE-BF10-E47C2A28A773}" sibTransId="{92F43673-C459-439A-8A48-AF1ECCAA1087}"/>
    <dgm:cxn modelId="{F0AE44F9-3EA2-45C0-925D-F1B765A8E26C}" type="presOf" srcId="{9A495F04-E5F2-4E52-9FBB-F328B4414170}" destId="{E477BA27-F46B-492C-92A2-42E4DFA8B0E2}" srcOrd="0" destOrd="0" presId="urn:microsoft.com/office/officeart/2005/8/layout/bList2"/>
    <dgm:cxn modelId="{4254A1C8-E1D3-4352-9973-6720964BEABB}" type="presOf" srcId="{BAA3D466-B76D-4B26-83CE-065AFDD85F09}" destId="{26B04F47-D2DE-416B-9F0D-D3F8436F2CC3}" srcOrd="1" destOrd="0" presId="urn:microsoft.com/office/officeart/2005/8/layout/bList2"/>
    <dgm:cxn modelId="{36C958F7-833D-455A-95C5-FA8EA785D346}" type="presOf" srcId="{D8F9E00F-3542-4998-80DF-6394459504D2}" destId="{8E243D6A-7773-4572-BEFC-4CFBF14C0ADF}" srcOrd="1" destOrd="0" presId="urn:microsoft.com/office/officeart/2005/8/layout/bList2"/>
    <dgm:cxn modelId="{2F9834AC-6BC3-49F6-9E25-345AB7D5FFE5}" type="presParOf" srcId="{E477BA27-F46B-492C-92A2-42E4DFA8B0E2}" destId="{EDEAFA13-CBD5-4EF9-AC9A-4F62F39B16F6}" srcOrd="0" destOrd="0" presId="urn:microsoft.com/office/officeart/2005/8/layout/bList2"/>
    <dgm:cxn modelId="{40C268B5-EC50-469E-BADA-B405412C9A3A}" type="presParOf" srcId="{EDEAFA13-CBD5-4EF9-AC9A-4F62F39B16F6}" destId="{321CACF5-65AC-4591-95F9-796E5BA2391C}" srcOrd="0" destOrd="0" presId="urn:microsoft.com/office/officeart/2005/8/layout/bList2"/>
    <dgm:cxn modelId="{9A6A9CA4-7396-4D07-AABE-B399499359B5}" type="presParOf" srcId="{EDEAFA13-CBD5-4EF9-AC9A-4F62F39B16F6}" destId="{C10F0091-D82E-4EA1-BC88-230BFED58D97}" srcOrd="1" destOrd="0" presId="urn:microsoft.com/office/officeart/2005/8/layout/bList2"/>
    <dgm:cxn modelId="{E463C8ED-71AA-4EEE-8214-432EF611AE89}" type="presParOf" srcId="{EDEAFA13-CBD5-4EF9-AC9A-4F62F39B16F6}" destId="{8E243D6A-7773-4572-BEFC-4CFBF14C0ADF}" srcOrd="2" destOrd="0" presId="urn:microsoft.com/office/officeart/2005/8/layout/bList2"/>
    <dgm:cxn modelId="{43C4E937-B044-4B48-BBC8-3CB6F657203A}" type="presParOf" srcId="{EDEAFA13-CBD5-4EF9-AC9A-4F62F39B16F6}" destId="{FD032328-1DA6-4D30-9CCD-DCF94EE29B24}" srcOrd="3" destOrd="0" presId="urn:microsoft.com/office/officeart/2005/8/layout/bList2"/>
    <dgm:cxn modelId="{D393E872-07AE-4BB1-8EF8-4C0797CE9853}" type="presParOf" srcId="{E477BA27-F46B-492C-92A2-42E4DFA8B0E2}" destId="{C62DA8E3-2F20-4EFD-A3EC-DAB9D0398767}" srcOrd="1" destOrd="0" presId="urn:microsoft.com/office/officeart/2005/8/layout/bList2"/>
    <dgm:cxn modelId="{6B1558E4-201A-4120-B0AA-B65C9BEACEA2}" type="presParOf" srcId="{E477BA27-F46B-492C-92A2-42E4DFA8B0E2}" destId="{72433005-5F32-4409-AC00-C2638A66B234}" srcOrd="2" destOrd="0" presId="urn:microsoft.com/office/officeart/2005/8/layout/bList2"/>
    <dgm:cxn modelId="{DBD8F66E-F21C-45FB-9384-20888417B272}" type="presParOf" srcId="{72433005-5F32-4409-AC00-C2638A66B234}" destId="{8D6C77A8-B26B-4309-8E49-BED9DA1ED381}" srcOrd="0" destOrd="0" presId="urn:microsoft.com/office/officeart/2005/8/layout/bList2"/>
    <dgm:cxn modelId="{FC23D81C-BE11-4AE4-B281-41E240CCF6A9}" type="presParOf" srcId="{72433005-5F32-4409-AC00-C2638A66B234}" destId="{6C3EFFB6-4035-4DF8-81CD-C20DC3B49875}" srcOrd="1" destOrd="0" presId="urn:microsoft.com/office/officeart/2005/8/layout/bList2"/>
    <dgm:cxn modelId="{21D1CB94-6ACC-47E0-AA13-E5D322CFAB7F}" type="presParOf" srcId="{72433005-5F32-4409-AC00-C2638A66B234}" destId="{AD86EFF5-6D00-4A00-887F-A861AD44B7BD}" srcOrd="2" destOrd="0" presId="urn:microsoft.com/office/officeart/2005/8/layout/bList2"/>
    <dgm:cxn modelId="{719544A7-BA67-41B9-968C-64B96CB42F3A}" type="presParOf" srcId="{72433005-5F32-4409-AC00-C2638A66B234}" destId="{FBD5E1C6-6515-4E13-8CAF-62693C7D27AB}" srcOrd="3" destOrd="0" presId="urn:microsoft.com/office/officeart/2005/8/layout/bList2"/>
    <dgm:cxn modelId="{DD348844-BAEA-493C-B601-AF7B152B68E7}" type="presParOf" srcId="{E477BA27-F46B-492C-92A2-42E4DFA8B0E2}" destId="{BB044288-E5FF-4E56-A052-A7F5FE468288}" srcOrd="3" destOrd="0" presId="urn:microsoft.com/office/officeart/2005/8/layout/bList2"/>
    <dgm:cxn modelId="{20F70D8E-037A-4883-AB03-ACA9FFBF5BDC}" type="presParOf" srcId="{E477BA27-F46B-492C-92A2-42E4DFA8B0E2}" destId="{152A500B-4A9C-4899-A638-B07C79A9126C}" srcOrd="4" destOrd="0" presId="urn:microsoft.com/office/officeart/2005/8/layout/bList2"/>
    <dgm:cxn modelId="{83D2DE63-BFB8-41A0-B205-40C6E8BD4B7C}" type="presParOf" srcId="{152A500B-4A9C-4899-A638-B07C79A9126C}" destId="{EA6AC037-CF13-402F-8B3A-86A342A40A71}" srcOrd="0" destOrd="0" presId="urn:microsoft.com/office/officeart/2005/8/layout/bList2"/>
    <dgm:cxn modelId="{7A42BF58-8506-4F31-89C6-0E1A96FA7D1E}" type="presParOf" srcId="{152A500B-4A9C-4899-A638-B07C79A9126C}" destId="{6B7DD0D3-9AD7-4BCB-9B24-A0B6977AFA87}" srcOrd="1" destOrd="0" presId="urn:microsoft.com/office/officeart/2005/8/layout/bList2"/>
    <dgm:cxn modelId="{A0D3D91E-3406-443B-8C07-C810CFA9460C}" type="presParOf" srcId="{152A500B-4A9C-4899-A638-B07C79A9126C}" destId="{26B04F47-D2DE-416B-9F0D-D3F8436F2CC3}" srcOrd="2" destOrd="0" presId="urn:microsoft.com/office/officeart/2005/8/layout/bList2"/>
    <dgm:cxn modelId="{A6052A98-706B-409D-BACD-1ECE4D7E3D59}" type="presParOf" srcId="{152A500B-4A9C-4899-A638-B07C79A9126C}" destId="{58FB7791-C550-4366-A02D-17A4D13F347B}"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521691-46F6-4433-A646-CC09978035C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39C4EC37-CB6D-4D26-9349-4CA62BD0C576}">
      <dgm:prSet phldrT="[Text]"/>
      <dgm:spPr>
        <a:solidFill>
          <a:schemeClr val="accent1">
            <a:lumMod val="50000"/>
          </a:schemeClr>
        </a:solidFill>
      </dgm:spPr>
      <dgm:t>
        <a:bodyPr/>
        <a:lstStyle/>
        <a:p>
          <a:r>
            <a:rPr lang="en-US" dirty="0" smtClean="0"/>
            <a:t>Injury and External Cause - Identifies Injury</a:t>
          </a:r>
          <a:endParaRPr lang="en-US" dirty="0"/>
        </a:p>
      </dgm:t>
    </dgm:pt>
    <dgm:pt modelId="{36B36C19-6328-499E-839C-BCBCD74A5C23}" type="parTrans" cxnId="{92123F7F-D750-4526-BC71-DD0FDA766FDE}">
      <dgm:prSet/>
      <dgm:spPr/>
      <dgm:t>
        <a:bodyPr/>
        <a:lstStyle/>
        <a:p>
          <a:endParaRPr lang="en-US"/>
        </a:p>
      </dgm:t>
    </dgm:pt>
    <dgm:pt modelId="{0A681F93-5957-4A7B-AB29-2394596C1523}" type="sibTrans" cxnId="{92123F7F-D750-4526-BC71-DD0FDA766FDE}">
      <dgm:prSet/>
      <dgm:spPr/>
      <dgm:t>
        <a:bodyPr/>
        <a:lstStyle/>
        <a:p>
          <a:endParaRPr lang="en-US"/>
        </a:p>
      </dgm:t>
    </dgm:pt>
    <dgm:pt modelId="{0BEFA6A6-7E07-4942-AC88-EEDAC15058CD}">
      <dgm:prSet phldrT="[Text]"/>
      <dgm:spPr>
        <a:solidFill>
          <a:schemeClr val="accent6">
            <a:lumMod val="60000"/>
            <a:lumOff val="40000"/>
          </a:schemeClr>
        </a:solidFill>
      </dgm:spPr>
      <dgm:t>
        <a:bodyPr/>
        <a:lstStyle/>
        <a:p>
          <a:r>
            <a:rPr lang="en-US" dirty="0" smtClean="0"/>
            <a:t>Initial – Receiving active treatment</a:t>
          </a:r>
          <a:endParaRPr lang="en-US" dirty="0"/>
        </a:p>
      </dgm:t>
    </dgm:pt>
    <dgm:pt modelId="{BA663E26-3740-4684-B90B-89354132FD59}" type="parTrans" cxnId="{375D1073-008A-48E0-A308-3C19956DA82F}">
      <dgm:prSet/>
      <dgm:spPr/>
      <dgm:t>
        <a:bodyPr/>
        <a:lstStyle/>
        <a:p>
          <a:endParaRPr lang="en-US"/>
        </a:p>
      </dgm:t>
    </dgm:pt>
    <dgm:pt modelId="{90046A34-EDB2-4B55-B21D-24E8EEC90543}" type="sibTrans" cxnId="{375D1073-008A-48E0-A308-3C19956DA82F}">
      <dgm:prSet/>
      <dgm:spPr/>
      <dgm:t>
        <a:bodyPr/>
        <a:lstStyle/>
        <a:p>
          <a:endParaRPr lang="en-US"/>
        </a:p>
      </dgm:t>
    </dgm:pt>
    <dgm:pt modelId="{32D2C575-2DD7-4D01-847F-A63C93E7B92C}">
      <dgm:prSet phldrT="[Text]"/>
      <dgm:spPr>
        <a:solidFill>
          <a:schemeClr val="accent6">
            <a:lumMod val="40000"/>
            <a:lumOff val="60000"/>
          </a:schemeClr>
        </a:solidFill>
      </dgm:spPr>
      <dgm:t>
        <a:bodyPr/>
        <a:lstStyle/>
        <a:p>
          <a:r>
            <a:rPr lang="en-US" dirty="0" smtClean="0">
              <a:solidFill>
                <a:schemeClr val="tx1"/>
              </a:solidFill>
            </a:rPr>
            <a:t>Subsequent – Receiving routine care during healing or recovery (after active treatment)</a:t>
          </a:r>
          <a:endParaRPr lang="en-US" dirty="0">
            <a:solidFill>
              <a:schemeClr val="tx1"/>
            </a:solidFill>
          </a:endParaRPr>
        </a:p>
      </dgm:t>
    </dgm:pt>
    <dgm:pt modelId="{204AE6AC-BC67-4835-A105-4F00FCCBD9CC}" type="parTrans" cxnId="{FACBB359-78D7-4145-A2F2-EB2FCA5C33F9}">
      <dgm:prSet/>
      <dgm:spPr/>
      <dgm:t>
        <a:bodyPr/>
        <a:lstStyle/>
        <a:p>
          <a:endParaRPr lang="en-US"/>
        </a:p>
      </dgm:t>
    </dgm:pt>
    <dgm:pt modelId="{0D5B07EC-BC81-432C-8EB2-FF5459788BD8}" type="sibTrans" cxnId="{FACBB359-78D7-4145-A2F2-EB2FCA5C33F9}">
      <dgm:prSet/>
      <dgm:spPr/>
      <dgm:t>
        <a:bodyPr/>
        <a:lstStyle/>
        <a:p>
          <a:endParaRPr lang="en-US"/>
        </a:p>
      </dgm:t>
    </dgm:pt>
    <dgm:pt modelId="{50D9DC8F-6813-4253-9731-3E99565DA564}">
      <dgm:prSet phldrT="[Text]"/>
      <dgm:spPr>
        <a:solidFill>
          <a:schemeClr val="accent6">
            <a:lumMod val="75000"/>
          </a:schemeClr>
        </a:solidFill>
      </dgm:spPr>
      <dgm:t>
        <a:bodyPr/>
        <a:lstStyle/>
        <a:p>
          <a:r>
            <a:rPr lang="en-US" dirty="0" smtClean="0"/>
            <a:t>Sequela – Complications or conditions arising as result of a condition</a:t>
          </a:r>
          <a:endParaRPr lang="en-US" dirty="0"/>
        </a:p>
      </dgm:t>
    </dgm:pt>
    <dgm:pt modelId="{81970C83-53F0-4B73-B0AD-2896D63DBEF3}" type="parTrans" cxnId="{E8F3F515-E20D-4C4D-8849-1B5B6EA6C68B}">
      <dgm:prSet/>
      <dgm:spPr/>
      <dgm:t>
        <a:bodyPr/>
        <a:lstStyle/>
        <a:p>
          <a:endParaRPr lang="en-US"/>
        </a:p>
      </dgm:t>
    </dgm:pt>
    <dgm:pt modelId="{BBAB5D38-35E2-463B-9B11-EEA3F1042B7C}" type="sibTrans" cxnId="{E8F3F515-E20D-4C4D-8849-1B5B6EA6C68B}">
      <dgm:prSet/>
      <dgm:spPr/>
      <dgm:t>
        <a:bodyPr/>
        <a:lstStyle/>
        <a:p>
          <a:endParaRPr lang="en-US"/>
        </a:p>
      </dgm:t>
    </dgm:pt>
    <dgm:pt modelId="{CB7C95EF-B0A8-490C-AA11-A21ABB908C85}" type="pres">
      <dgm:prSet presAssocID="{23521691-46F6-4433-A646-CC09978035C5}" presName="composite" presStyleCnt="0">
        <dgm:presLayoutVars>
          <dgm:chMax val="1"/>
          <dgm:dir/>
          <dgm:resizeHandles val="exact"/>
        </dgm:presLayoutVars>
      </dgm:prSet>
      <dgm:spPr/>
      <dgm:t>
        <a:bodyPr/>
        <a:lstStyle/>
        <a:p>
          <a:endParaRPr lang="en-US"/>
        </a:p>
      </dgm:t>
    </dgm:pt>
    <dgm:pt modelId="{B9AE7C0C-346C-4F2E-8879-16584A5C6468}" type="pres">
      <dgm:prSet presAssocID="{39C4EC37-CB6D-4D26-9349-4CA62BD0C576}" presName="roof" presStyleLbl="dkBgShp" presStyleIdx="0" presStyleCnt="2" custLinFactNeighborY="4167"/>
      <dgm:spPr/>
      <dgm:t>
        <a:bodyPr/>
        <a:lstStyle/>
        <a:p>
          <a:endParaRPr lang="en-US"/>
        </a:p>
      </dgm:t>
    </dgm:pt>
    <dgm:pt modelId="{E4DC63A6-191B-45F3-A976-CC0D25B48FF0}" type="pres">
      <dgm:prSet presAssocID="{39C4EC37-CB6D-4D26-9349-4CA62BD0C576}" presName="pillars" presStyleCnt="0"/>
      <dgm:spPr/>
    </dgm:pt>
    <dgm:pt modelId="{7F5E07B5-4810-4B3E-BC26-1C77D841D43C}" type="pres">
      <dgm:prSet presAssocID="{39C4EC37-CB6D-4D26-9349-4CA62BD0C576}" presName="pillar1" presStyleLbl="node1" presStyleIdx="0" presStyleCnt="3">
        <dgm:presLayoutVars>
          <dgm:bulletEnabled val="1"/>
        </dgm:presLayoutVars>
      </dgm:prSet>
      <dgm:spPr/>
      <dgm:t>
        <a:bodyPr/>
        <a:lstStyle/>
        <a:p>
          <a:endParaRPr lang="en-US"/>
        </a:p>
      </dgm:t>
    </dgm:pt>
    <dgm:pt modelId="{C30D56E2-9D1F-424A-9DC5-6AF5BF1BA17C}" type="pres">
      <dgm:prSet presAssocID="{32D2C575-2DD7-4D01-847F-A63C93E7B92C}" presName="pillarX" presStyleLbl="node1" presStyleIdx="1" presStyleCnt="3">
        <dgm:presLayoutVars>
          <dgm:bulletEnabled val="1"/>
        </dgm:presLayoutVars>
      </dgm:prSet>
      <dgm:spPr/>
      <dgm:t>
        <a:bodyPr/>
        <a:lstStyle/>
        <a:p>
          <a:endParaRPr lang="en-US"/>
        </a:p>
      </dgm:t>
    </dgm:pt>
    <dgm:pt modelId="{9144F564-B792-4E73-B2B2-FBF0A5C0DC4E}" type="pres">
      <dgm:prSet presAssocID="{50D9DC8F-6813-4253-9731-3E99565DA564}" presName="pillarX" presStyleLbl="node1" presStyleIdx="2" presStyleCnt="3">
        <dgm:presLayoutVars>
          <dgm:bulletEnabled val="1"/>
        </dgm:presLayoutVars>
      </dgm:prSet>
      <dgm:spPr/>
      <dgm:t>
        <a:bodyPr/>
        <a:lstStyle/>
        <a:p>
          <a:endParaRPr lang="en-US"/>
        </a:p>
      </dgm:t>
    </dgm:pt>
    <dgm:pt modelId="{61D7230D-90A6-4BC7-96F2-084E215EC9EA}" type="pres">
      <dgm:prSet presAssocID="{39C4EC37-CB6D-4D26-9349-4CA62BD0C576}" presName="base" presStyleLbl="dkBgShp" presStyleIdx="1" presStyleCnt="2"/>
      <dgm:spPr/>
    </dgm:pt>
  </dgm:ptLst>
  <dgm:cxnLst>
    <dgm:cxn modelId="{375D1073-008A-48E0-A308-3C19956DA82F}" srcId="{39C4EC37-CB6D-4D26-9349-4CA62BD0C576}" destId="{0BEFA6A6-7E07-4942-AC88-EEDAC15058CD}" srcOrd="0" destOrd="0" parTransId="{BA663E26-3740-4684-B90B-89354132FD59}" sibTransId="{90046A34-EDB2-4B55-B21D-24E8EEC90543}"/>
    <dgm:cxn modelId="{85B4EF36-8A4E-4D7B-95C5-351A18FD60A6}" type="presOf" srcId="{23521691-46F6-4433-A646-CC09978035C5}" destId="{CB7C95EF-B0A8-490C-AA11-A21ABB908C85}" srcOrd="0" destOrd="0" presId="urn:microsoft.com/office/officeart/2005/8/layout/hList3"/>
    <dgm:cxn modelId="{FACBB359-78D7-4145-A2F2-EB2FCA5C33F9}" srcId="{39C4EC37-CB6D-4D26-9349-4CA62BD0C576}" destId="{32D2C575-2DD7-4D01-847F-A63C93E7B92C}" srcOrd="1" destOrd="0" parTransId="{204AE6AC-BC67-4835-A105-4F00FCCBD9CC}" sibTransId="{0D5B07EC-BC81-432C-8EB2-FF5459788BD8}"/>
    <dgm:cxn modelId="{92123F7F-D750-4526-BC71-DD0FDA766FDE}" srcId="{23521691-46F6-4433-A646-CC09978035C5}" destId="{39C4EC37-CB6D-4D26-9349-4CA62BD0C576}" srcOrd="0" destOrd="0" parTransId="{36B36C19-6328-499E-839C-BCBCD74A5C23}" sibTransId="{0A681F93-5957-4A7B-AB29-2394596C1523}"/>
    <dgm:cxn modelId="{E8F3F515-E20D-4C4D-8849-1B5B6EA6C68B}" srcId="{39C4EC37-CB6D-4D26-9349-4CA62BD0C576}" destId="{50D9DC8F-6813-4253-9731-3E99565DA564}" srcOrd="2" destOrd="0" parTransId="{81970C83-53F0-4B73-B0AD-2896D63DBEF3}" sibTransId="{BBAB5D38-35E2-463B-9B11-EEA3F1042B7C}"/>
    <dgm:cxn modelId="{2A7284BF-C377-4162-AC27-8E0A6BDE37CB}" type="presOf" srcId="{0BEFA6A6-7E07-4942-AC88-EEDAC15058CD}" destId="{7F5E07B5-4810-4B3E-BC26-1C77D841D43C}" srcOrd="0" destOrd="0" presId="urn:microsoft.com/office/officeart/2005/8/layout/hList3"/>
    <dgm:cxn modelId="{866ADC18-13C8-408A-AD23-B66286A7C8F4}" type="presOf" srcId="{39C4EC37-CB6D-4D26-9349-4CA62BD0C576}" destId="{B9AE7C0C-346C-4F2E-8879-16584A5C6468}" srcOrd="0" destOrd="0" presId="urn:microsoft.com/office/officeart/2005/8/layout/hList3"/>
    <dgm:cxn modelId="{D5238F68-955B-4A90-8FDC-210E2B735F06}" type="presOf" srcId="{50D9DC8F-6813-4253-9731-3E99565DA564}" destId="{9144F564-B792-4E73-B2B2-FBF0A5C0DC4E}" srcOrd="0" destOrd="0" presId="urn:microsoft.com/office/officeart/2005/8/layout/hList3"/>
    <dgm:cxn modelId="{B8B3F3D4-A57A-48F9-9157-10DCA725A54D}" type="presOf" srcId="{32D2C575-2DD7-4D01-847F-A63C93E7B92C}" destId="{C30D56E2-9D1F-424A-9DC5-6AF5BF1BA17C}" srcOrd="0" destOrd="0" presId="urn:microsoft.com/office/officeart/2005/8/layout/hList3"/>
    <dgm:cxn modelId="{9D1CC440-4955-4BFF-8952-F5C6E7E424BD}" type="presParOf" srcId="{CB7C95EF-B0A8-490C-AA11-A21ABB908C85}" destId="{B9AE7C0C-346C-4F2E-8879-16584A5C6468}" srcOrd="0" destOrd="0" presId="urn:microsoft.com/office/officeart/2005/8/layout/hList3"/>
    <dgm:cxn modelId="{82E23003-CE36-4810-A591-DB69924CEF97}" type="presParOf" srcId="{CB7C95EF-B0A8-490C-AA11-A21ABB908C85}" destId="{E4DC63A6-191B-45F3-A976-CC0D25B48FF0}" srcOrd="1" destOrd="0" presId="urn:microsoft.com/office/officeart/2005/8/layout/hList3"/>
    <dgm:cxn modelId="{322B7DE6-9983-4D85-85FD-9A6067D6B80C}" type="presParOf" srcId="{E4DC63A6-191B-45F3-A976-CC0D25B48FF0}" destId="{7F5E07B5-4810-4B3E-BC26-1C77D841D43C}" srcOrd="0" destOrd="0" presId="urn:microsoft.com/office/officeart/2005/8/layout/hList3"/>
    <dgm:cxn modelId="{CDEBE48E-E481-45C7-B025-A7046B8CE38D}" type="presParOf" srcId="{E4DC63A6-191B-45F3-A976-CC0D25B48FF0}" destId="{C30D56E2-9D1F-424A-9DC5-6AF5BF1BA17C}" srcOrd="1" destOrd="0" presId="urn:microsoft.com/office/officeart/2005/8/layout/hList3"/>
    <dgm:cxn modelId="{3F0C79C0-8F1C-444D-A0DD-CB09E830AC9D}" type="presParOf" srcId="{E4DC63A6-191B-45F3-A976-CC0D25B48FF0}" destId="{9144F564-B792-4E73-B2B2-FBF0A5C0DC4E}" srcOrd="2" destOrd="0" presId="urn:microsoft.com/office/officeart/2005/8/layout/hList3"/>
    <dgm:cxn modelId="{198D72E4-638A-4FAF-8161-A29EEA53019F}" type="presParOf" srcId="{CB7C95EF-B0A8-490C-AA11-A21ABB908C85}" destId="{61D7230D-90A6-4BC7-96F2-084E215EC9EA}"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A82286-A5E7-4FC9-A47A-AA4C1D144949}" type="doc">
      <dgm:prSet loTypeId="urn:microsoft.com/office/officeart/2005/8/layout/vList5" loCatId="list" qsTypeId="urn:microsoft.com/office/officeart/2005/8/quickstyle/simple5" qsCatId="simple" csTypeId="urn:microsoft.com/office/officeart/2005/8/colors/accent2_2" csCatId="accent2" phldr="1"/>
      <dgm:spPr/>
      <dgm:t>
        <a:bodyPr/>
        <a:lstStyle/>
        <a:p>
          <a:endParaRPr lang="en-US"/>
        </a:p>
      </dgm:t>
    </dgm:pt>
    <dgm:pt modelId="{DA1684E4-77CD-457A-ACCB-68B69089F899}">
      <dgm:prSet phldrT="[Text]"/>
      <dgm:spPr/>
      <dgm:t>
        <a:bodyPr/>
        <a:lstStyle/>
        <a:p>
          <a:r>
            <a:rPr lang="en-US" dirty="0" smtClean="0"/>
            <a:t>A</a:t>
          </a:r>
          <a:endParaRPr lang="en-US" dirty="0"/>
        </a:p>
      </dgm:t>
    </dgm:pt>
    <dgm:pt modelId="{AF2110AD-4356-4FFA-BEEE-AB67C922C214}" type="parTrans" cxnId="{18D90D73-9740-4A77-BE95-21D4B6B94101}">
      <dgm:prSet/>
      <dgm:spPr/>
      <dgm:t>
        <a:bodyPr/>
        <a:lstStyle/>
        <a:p>
          <a:endParaRPr lang="en-US"/>
        </a:p>
      </dgm:t>
    </dgm:pt>
    <dgm:pt modelId="{1E71CBAE-8279-4473-90E3-B2144A7DE4B3}" type="sibTrans" cxnId="{18D90D73-9740-4A77-BE95-21D4B6B94101}">
      <dgm:prSet/>
      <dgm:spPr/>
      <dgm:t>
        <a:bodyPr/>
        <a:lstStyle/>
        <a:p>
          <a:endParaRPr lang="en-US"/>
        </a:p>
      </dgm:t>
    </dgm:pt>
    <dgm:pt modelId="{9B267C8D-C43E-413B-9D12-A986BFDF5916}">
      <dgm:prSet phldrT="[Text]"/>
      <dgm:spPr/>
      <dgm:t>
        <a:bodyPr/>
        <a:lstStyle/>
        <a:p>
          <a:r>
            <a:rPr lang="en-US" dirty="0" smtClean="0"/>
            <a:t>Initial encounter</a:t>
          </a:r>
          <a:endParaRPr lang="en-US" dirty="0"/>
        </a:p>
      </dgm:t>
    </dgm:pt>
    <dgm:pt modelId="{4D68BEAB-3890-4827-B109-5A4F6DDD66CC}" type="parTrans" cxnId="{74D36065-AB71-4E08-9BDF-36E04E82ED29}">
      <dgm:prSet/>
      <dgm:spPr/>
      <dgm:t>
        <a:bodyPr/>
        <a:lstStyle/>
        <a:p>
          <a:endParaRPr lang="en-US"/>
        </a:p>
      </dgm:t>
    </dgm:pt>
    <dgm:pt modelId="{294DEFEB-6C46-46B8-9770-ABB7F94AF5DB}" type="sibTrans" cxnId="{74D36065-AB71-4E08-9BDF-36E04E82ED29}">
      <dgm:prSet/>
      <dgm:spPr/>
      <dgm:t>
        <a:bodyPr/>
        <a:lstStyle/>
        <a:p>
          <a:endParaRPr lang="en-US"/>
        </a:p>
      </dgm:t>
    </dgm:pt>
    <dgm:pt modelId="{B2B4CC1A-4DC7-4DEB-819D-711463688A3C}">
      <dgm:prSet phldrT="[Text]"/>
      <dgm:spPr/>
      <dgm:t>
        <a:bodyPr/>
        <a:lstStyle/>
        <a:p>
          <a:r>
            <a:rPr lang="en-US" dirty="0" smtClean="0"/>
            <a:t>D</a:t>
          </a:r>
          <a:endParaRPr lang="en-US" dirty="0"/>
        </a:p>
      </dgm:t>
    </dgm:pt>
    <dgm:pt modelId="{E92C50BE-0CD9-46FC-B625-1FEE2ACAF3F6}" type="parTrans" cxnId="{E6BBA474-EDAD-4658-AB1F-0F91C9632187}">
      <dgm:prSet/>
      <dgm:spPr/>
      <dgm:t>
        <a:bodyPr/>
        <a:lstStyle/>
        <a:p>
          <a:endParaRPr lang="en-US"/>
        </a:p>
      </dgm:t>
    </dgm:pt>
    <dgm:pt modelId="{23A6C219-4EC2-4CC5-841C-7D9CA66C872B}" type="sibTrans" cxnId="{E6BBA474-EDAD-4658-AB1F-0F91C9632187}">
      <dgm:prSet/>
      <dgm:spPr/>
      <dgm:t>
        <a:bodyPr/>
        <a:lstStyle/>
        <a:p>
          <a:endParaRPr lang="en-US"/>
        </a:p>
      </dgm:t>
    </dgm:pt>
    <dgm:pt modelId="{623685D2-85C7-4558-AEBC-149093B8212B}">
      <dgm:prSet phldrT="[Text]"/>
      <dgm:spPr/>
      <dgm:t>
        <a:bodyPr/>
        <a:lstStyle/>
        <a:p>
          <a:r>
            <a:rPr lang="en-US" dirty="0" smtClean="0"/>
            <a:t>Subsequent – routine healing</a:t>
          </a:r>
          <a:endParaRPr lang="en-US" dirty="0"/>
        </a:p>
      </dgm:t>
    </dgm:pt>
    <dgm:pt modelId="{4CCDA3FC-CD25-4414-A55D-5E11BCB617D3}" type="parTrans" cxnId="{6292C236-72FE-4DE5-B245-0BA46D0DEC3B}">
      <dgm:prSet/>
      <dgm:spPr/>
      <dgm:t>
        <a:bodyPr/>
        <a:lstStyle/>
        <a:p>
          <a:endParaRPr lang="en-US"/>
        </a:p>
      </dgm:t>
    </dgm:pt>
    <dgm:pt modelId="{2E50EDD4-72D4-45D8-A5FD-2B0C6F465E41}" type="sibTrans" cxnId="{6292C236-72FE-4DE5-B245-0BA46D0DEC3B}">
      <dgm:prSet/>
      <dgm:spPr/>
      <dgm:t>
        <a:bodyPr/>
        <a:lstStyle/>
        <a:p>
          <a:endParaRPr lang="en-US"/>
        </a:p>
      </dgm:t>
    </dgm:pt>
    <dgm:pt modelId="{5EE4A008-5887-4467-BE8A-88D9086DEC53}">
      <dgm:prSet phldrT="[Text]"/>
      <dgm:spPr/>
      <dgm:t>
        <a:bodyPr/>
        <a:lstStyle/>
        <a:p>
          <a:r>
            <a:rPr lang="en-US" dirty="0" smtClean="0"/>
            <a:t>G</a:t>
          </a:r>
          <a:endParaRPr lang="en-US" dirty="0"/>
        </a:p>
      </dgm:t>
    </dgm:pt>
    <dgm:pt modelId="{68E1AFE8-D27D-4362-8DD5-1A03CD5F25C5}" type="parTrans" cxnId="{CF647C47-2760-4709-A039-28804B23DAE5}">
      <dgm:prSet/>
      <dgm:spPr/>
      <dgm:t>
        <a:bodyPr/>
        <a:lstStyle/>
        <a:p>
          <a:endParaRPr lang="en-US"/>
        </a:p>
      </dgm:t>
    </dgm:pt>
    <dgm:pt modelId="{7A6EA473-7E44-4EE9-AD53-CC915DAAFAEE}" type="sibTrans" cxnId="{CF647C47-2760-4709-A039-28804B23DAE5}">
      <dgm:prSet/>
      <dgm:spPr/>
      <dgm:t>
        <a:bodyPr/>
        <a:lstStyle/>
        <a:p>
          <a:endParaRPr lang="en-US"/>
        </a:p>
      </dgm:t>
    </dgm:pt>
    <dgm:pt modelId="{B5828AD7-179A-4DDD-8872-3D5EF7C439E9}">
      <dgm:prSet phldrT="[Text]"/>
      <dgm:spPr/>
      <dgm:t>
        <a:bodyPr/>
        <a:lstStyle/>
        <a:p>
          <a:r>
            <a:rPr lang="en-US" dirty="0" smtClean="0"/>
            <a:t>Subsequent – delayed healing</a:t>
          </a:r>
          <a:endParaRPr lang="en-US" dirty="0"/>
        </a:p>
      </dgm:t>
    </dgm:pt>
    <dgm:pt modelId="{C3C29990-CB9D-42BB-9F6E-7BD46F754DEC}" type="parTrans" cxnId="{A4B3C506-82F7-45BC-9F5F-E232EAA5B914}">
      <dgm:prSet/>
      <dgm:spPr/>
      <dgm:t>
        <a:bodyPr/>
        <a:lstStyle/>
        <a:p>
          <a:endParaRPr lang="en-US"/>
        </a:p>
      </dgm:t>
    </dgm:pt>
    <dgm:pt modelId="{89AE7560-214A-4EC0-8538-E295577759B6}" type="sibTrans" cxnId="{A4B3C506-82F7-45BC-9F5F-E232EAA5B914}">
      <dgm:prSet/>
      <dgm:spPr/>
      <dgm:t>
        <a:bodyPr/>
        <a:lstStyle/>
        <a:p>
          <a:endParaRPr lang="en-US"/>
        </a:p>
      </dgm:t>
    </dgm:pt>
    <dgm:pt modelId="{320C2E53-778C-47BD-B426-8C9BBADC5740}">
      <dgm:prSet phldrT="[Text]"/>
      <dgm:spPr/>
      <dgm:t>
        <a:bodyPr/>
        <a:lstStyle/>
        <a:p>
          <a:r>
            <a:rPr lang="en-US" dirty="0" smtClean="0"/>
            <a:t>K</a:t>
          </a:r>
          <a:endParaRPr lang="en-US" dirty="0"/>
        </a:p>
      </dgm:t>
    </dgm:pt>
    <dgm:pt modelId="{52EAFED7-CD56-47A0-8EDA-F426020E1FCC}" type="parTrans" cxnId="{775002AA-E875-44A6-B9CC-52C95E7B0EB3}">
      <dgm:prSet/>
      <dgm:spPr/>
      <dgm:t>
        <a:bodyPr/>
        <a:lstStyle/>
        <a:p>
          <a:endParaRPr lang="en-US"/>
        </a:p>
      </dgm:t>
    </dgm:pt>
    <dgm:pt modelId="{6AEF4F47-311D-415E-B885-5CE344FE6248}" type="sibTrans" cxnId="{775002AA-E875-44A6-B9CC-52C95E7B0EB3}">
      <dgm:prSet/>
      <dgm:spPr/>
      <dgm:t>
        <a:bodyPr/>
        <a:lstStyle/>
        <a:p>
          <a:endParaRPr lang="en-US"/>
        </a:p>
      </dgm:t>
    </dgm:pt>
    <dgm:pt modelId="{597DC896-ECF1-45DE-809C-42A3FDCD79A4}">
      <dgm:prSet phldrT="[Text]"/>
      <dgm:spPr/>
      <dgm:t>
        <a:bodyPr/>
        <a:lstStyle/>
        <a:p>
          <a:r>
            <a:rPr lang="en-US" dirty="0" smtClean="0"/>
            <a:t>Subsequent – nonunion</a:t>
          </a:r>
          <a:endParaRPr lang="en-US" dirty="0"/>
        </a:p>
      </dgm:t>
    </dgm:pt>
    <dgm:pt modelId="{1C3746A4-BDFE-46F4-9D3A-5BB7F039F390}" type="parTrans" cxnId="{3D0A50E0-0BCD-4F53-901F-2F05F725C6E7}">
      <dgm:prSet/>
      <dgm:spPr/>
      <dgm:t>
        <a:bodyPr/>
        <a:lstStyle/>
        <a:p>
          <a:endParaRPr lang="en-US"/>
        </a:p>
      </dgm:t>
    </dgm:pt>
    <dgm:pt modelId="{690C92C8-561F-4543-894C-54E56837B191}" type="sibTrans" cxnId="{3D0A50E0-0BCD-4F53-901F-2F05F725C6E7}">
      <dgm:prSet/>
      <dgm:spPr/>
      <dgm:t>
        <a:bodyPr/>
        <a:lstStyle/>
        <a:p>
          <a:endParaRPr lang="en-US"/>
        </a:p>
      </dgm:t>
    </dgm:pt>
    <dgm:pt modelId="{020EC514-4705-442E-B94E-296D9C928A20}">
      <dgm:prSet phldrT="[Text]"/>
      <dgm:spPr/>
      <dgm:t>
        <a:bodyPr/>
        <a:lstStyle/>
        <a:p>
          <a:r>
            <a:rPr lang="en-US" dirty="0" smtClean="0"/>
            <a:t>P</a:t>
          </a:r>
          <a:endParaRPr lang="en-US" dirty="0"/>
        </a:p>
      </dgm:t>
    </dgm:pt>
    <dgm:pt modelId="{C1BB184C-6951-4DCF-9526-B456B08F7F19}" type="parTrans" cxnId="{47AEB3ED-3FEA-4A8C-8FF7-1D304B982C84}">
      <dgm:prSet/>
      <dgm:spPr/>
      <dgm:t>
        <a:bodyPr/>
        <a:lstStyle/>
        <a:p>
          <a:endParaRPr lang="en-US"/>
        </a:p>
      </dgm:t>
    </dgm:pt>
    <dgm:pt modelId="{93913A46-CF24-42F0-8E20-BF915FADEEC6}" type="sibTrans" cxnId="{47AEB3ED-3FEA-4A8C-8FF7-1D304B982C84}">
      <dgm:prSet/>
      <dgm:spPr/>
      <dgm:t>
        <a:bodyPr/>
        <a:lstStyle/>
        <a:p>
          <a:endParaRPr lang="en-US"/>
        </a:p>
      </dgm:t>
    </dgm:pt>
    <dgm:pt modelId="{22CC01C5-12C8-4DF3-A7C4-8C5AE851A592}">
      <dgm:prSet phldrT="[Text]"/>
      <dgm:spPr/>
      <dgm:t>
        <a:bodyPr/>
        <a:lstStyle/>
        <a:p>
          <a:r>
            <a:rPr lang="en-US" dirty="0" smtClean="0"/>
            <a:t>Subsequent – malunion</a:t>
          </a:r>
          <a:endParaRPr lang="en-US" dirty="0"/>
        </a:p>
      </dgm:t>
    </dgm:pt>
    <dgm:pt modelId="{37A087DF-55C7-45B1-81EC-1B94D4783EBE}" type="parTrans" cxnId="{6E6B005D-C108-470B-949F-11CB15517C11}">
      <dgm:prSet/>
      <dgm:spPr/>
      <dgm:t>
        <a:bodyPr/>
        <a:lstStyle/>
        <a:p>
          <a:endParaRPr lang="en-US"/>
        </a:p>
      </dgm:t>
    </dgm:pt>
    <dgm:pt modelId="{75310C18-5FF0-45A6-9FAF-03D6C6220342}" type="sibTrans" cxnId="{6E6B005D-C108-470B-949F-11CB15517C11}">
      <dgm:prSet/>
      <dgm:spPr/>
      <dgm:t>
        <a:bodyPr/>
        <a:lstStyle/>
        <a:p>
          <a:endParaRPr lang="en-US"/>
        </a:p>
      </dgm:t>
    </dgm:pt>
    <dgm:pt modelId="{53A88875-979C-47B9-B343-9191B350D130}">
      <dgm:prSet phldrT="[Text]"/>
      <dgm:spPr/>
      <dgm:t>
        <a:bodyPr/>
        <a:lstStyle/>
        <a:p>
          <a:r>
            <a:rPr lang="en-US" dirty="0" smtClean="0"/>
            <a:t>S</a:t>
          </a:r>
          <a:endParaRPr lang="en-US" dirty="0"/>
        </a:p>
      </dgm:t>
    </dgm:pt>
    <dgm:pt modelId="{842D24B1-3DD8-4326-8AE2-15DA1CC4F826}" type="parTrans" cxnId="{D37D43EC-AF9C-4D18-8402-FDD39999B4D5}">
      <dgm:prSet/>
      <dgm:spPr/>
      <dgm:t>
        <a:bodyPr/>
        <a:lstStyle/>
        <a:p>
          <a:endParaRPr lang="en-US"/>
        </a:p>
      </dgm:t>
    </dgm:pt>
    <dgm:pt modelId="{DF620303-F9CB-46D6-BA46-C27363569BAD}" type="sibTrans" cxnId="{D37D43EC-AF9C-4D18-8402-FDD39999B4D5}">
      <dgm:prSet/>
      <dgm:spPr/>
      <dgm:t>
        <a:bodyPr/>
        <a:lstStyle/>
        <a:p>
          <a:endParaRPr lang="en-US"/>
        </a:p>
      </dgm:t>
    </dgm:pt>
    <dgm:pt modelId="{F44482E5-EAF9-45A4-BBB4-A70DF7077005}">
      <dgm:prSet phldrT="[Text]"/>
      <dgm:spPr/>
      <dgm:t>
        <a:bodyPr/>
        <a:lstStyle/>
        <a:p>
          <a:r>
            <a:rPr lang="en-US" dirty="0" smtClean="0"/>
            <a:t>Sequela</a:t>
          </a:r>
          <a:endParaRPr lang="en-US" dirty="0"/>
        </a:p>
      </dgm:t>
    </dgm:pt>
    <dgm:pt modelId="{628F9216-605E-4CC8-8EB9-494D33524FD0}" type="parTrans" cxnId="{FF53716C-803E-4C37-AC68-CF17CCB78E7F}">
      <dgm:prSet/>
      <dgm:spPr/>
      <dgm:t>
        <a:bodyPr/>
        <a:lstStyle/>
        <a:p>
          <a:endParaRPr lang="en-US"/>
        </a:p>
      </dgm:t>
    </dgm:pt>
    <dgm:pt modelId="{9329BFED-AD45-463D-876E-F5DA772E8E75}" type="sibTrans" cxnId="{FF53716C-803E-4C37-AC68-CF17CCB78E7F}">
      <dgm:prSet/>
      <dgm:spPr/>
      <dgm:t>
        <a:bodyPr/>
        <a:lstStyle/>
        <a:p>
          <a:endParaRPr lang="en-US"/>
        </a:p>
      </dgm:t>
    </dgm:pt>
    <dgm:pt modelId="{38B01A99-B379-44E9-B9C5-75CF7A342FF0}" type="pres">
      <dgm:prSet presAssocID="{5CA82286-A5E7-4FC9-A47A-AA4C1D144949}" presName="Name0" presStyleCnt="0">
        <dgm:presLayoutVars>
          <dgm:dir/>
          <dgm:animLvl val="lvl"/>
          <dgm:resizeHandles val="exact"/>
        </dgm:presLayoutVars>
      </dgm:prSet>
      <dgm:spPr/>
      <dgm:t>
        <a:bodyPr/>
        <a:lstStyle/>
        <a:p>
          <a:endParaRPr lang="en-US"/>
        </a:p>
      </dgm:t>
    </dgm:pt>
    <dgm:pt modelId="{3813F8A0-6603-4FF8-87E7-2CB6C11BB6EC}" type="pres">
      <dgm:prSet presAssocID="{DA1684E4-77CD-457A-ACCB-68B69089F899}" presName="linNode" presStyleCnt="0"/>
      <dgm:spPr/>
    </dgm:pt>
    <dgm:pt modelId="{9B4893B6-7083-4716-A8AB-51E3925106DE}" type="pres">
      <dgm:prSet presAssocID="{DA1684E4-77CD-457A-ACCB-68B69089F899}" presName="parentText" presStyleLbl="node1" presStyleIdx="0" presStyleCnt="6">
        <dgm:presLayoutVars>
          <dgm:chMax val="1"/>
          <dgm:bulletEnabled val="1"/>
        </dgm:presLayoutVars>
      </dgm:prSet>
      <dgm:spPr/>
      <dgm:t>
        <a:bodyPr/>
        <a:lstStyle/>
        <a:p>
          <a:endParaRPr lang="en-US"/>
        </a:p>
      </dgm:t>
    </dgm:pt>
    <dgm:pt modelId="{5A875F47-6FEB-49E9-A2C1-C26730EC6318}" type="pres">
      <dgm:prSet presAssocID="{DA1684E4-77CD-457A-ACCB-68B69089F899}" presName="descendantText" presStyleLbl="alignAccFollowNode1" presStyleIdx="0" presStyleCnt="6">
        <dgm:presLayoutVars>
          <dgm:bulletEnabled val="1"/>
        </dgm:presLayoutVars>
      </dgm:prSet>
      <dgm:spPr/>
      <dgm:t>
        <a:bodyPr/>
        <a:lstStyle/>
        <a:p>
          <a:endParaRPr lang="en-US"/>
        </a:p>
      </dgm:t>
    </dgm:pt>
    <dgm:pt modelId="{9F29BC3A-1B60-40D2-88CD-3F7F20EF101A}" type="pres">
      <dgm:prSet presAssocID="{1E71CBAE-8279-4473-90E3-B2144A7DE4B3}" presName="sp" presStyleCnt="0"/>
      <dgm:spPr/>
    </dgm:pt>
    <dgm:pt modelId="{085BD807-15B5-4CDB-922A-CAA674C74054}" type="pres">
      <dgm:prSet presAssocID="{B2B4CC1A-4DC7-4DEB-819D-711463688A3C}" presName="linNode" presStyleCnt="0"/>
      <dgm:spPr/>
    </dgm:pt>
    <dgm:pt modelId="{7F74DE55-F4F6-4B3A-995C-ADE0BEA78B04}" type="pres">
      <dgm:prSet presAssocID="{B2B4CC1A-4DC7-4DEB-819D-711463688A3C}" presName="parentText" presStyleLbl="node1" presStyleIdx="1" presStyleCnt="6">
        <dgm:presLayoutVars>
          <dgm:chMax val="1"/>
          <dgm:bulletEnabled val="1"/>
        </dgm:presLayoutVars>
      </dgm:prSet>
      <dgm:spPr/>
      <dgm:t>
        <a:bodyPr/>
        <a:lstStyle/>
        <a:p>
          <a:endParaRPr lang="en-US"/>
        </a:p>
      </dgm:t>
    </dgm:pt>
    <dgm:pt modelId="{CCF2360E-4DC5-4120-86B4-7F17BCAE66F6}" type="pres">
      <dgm:prSet presAssocID="{B2B4CC1A-4DC7-4DEB-819D-711463688A3C}" presName="descendantText" presStyleLbl="alignAccFollowNode1" presStyleIdx="1" presStyleCnt="6">
        <dgm:presLayoutVars>
          <dgm:bulletEnabled val="1"/>
        </dgm:presLayoutVars>
      </dgm:prSet>
      <dgm:spPr/>
      <dgm:t>
        <a:bodyPr/>
        <a:lstStyle/>
        <a:p>
          <a:endParaRPr lang="en-US"/>
        </a:p>
      </dgm:t>
    </dgm:pt>
    <dgm:pt modelId="{CC42D3B0-C005-489B-B1AB-6BA980432791}" type="pres">
      <dgm:prSet presAssocID="{23A6C219-4EC2-4CC5-841C-7D9CA66C872B}" presName="sp" presStyleCnt="0"/>
      <dgm:spPr/>
    </dgm:pt>
    <dgm:pt modelId="{FEF448A9-07F9-46D4-898F-953BFEE55F9D}" type="pres">
      <dgm:prSet presAssocID="{5EE4A008-5887-4467-BE8A-88D9086DEC53}" presName="linNode" presStyleCnt="0"/>
      <dgm:spPr/>
    </dgm:pt>
    <dgm:pt modelId="{CC8C3D33-FD5F-4A14-B5DB-2400B9BEE623}" type="pres">
      <dgm:prSet presAssocID="{5EE4A008-5887-4467-BE8A-88D9086DEC53}" presName="parentText" presStyleLbl="node1" presStyleIdx="2" presStyleCnt="6">
        <dgm:presLayoutVars>
          <dgm:chMax val="1"/>
          <dgm:bulletEnabled val="1"/>
        </dgm:presLayoutVars>
      </dgm:prSet>
      <dgm:spPr/>
      <dgm:t>
        <a:bodyPr/>
        <a:lstStyle/>
        <a:p>
          <a:endParaRPr lang="en-US"/>
        </a:p>
      </dgm:t>
    </dgm:pt>
    <dgm:pt modelId="{33872F90-C126-4327-B389-812C4CC2FDDF}" type="pres">
      <dgm:prSet presAssocID="{5EE4A008-5887-4467-BE8A-88D9086DEC53}" presName="descendantText" presStyleLbl="alignAccFollowNode1" presStyleIdx="2" presStyleCnt="6">
        <dgm:presLayoutVars>
          <dgm:bulletEnabled val="1"/>
        </dgm:presLayoutVars>
      </dgm:prSet>
      <dgm:spPr/>
      <dgm:t>
        <a:bodyPr/>
        <a:lstStyle/>
        <a:p>
          <a:endParaRPr lang="en-US"/>
        </a:p>
      </dgm:t>
    </dgm:pt>
    <dgm:pt modelId="{26925203-94B2-4DA7-AAF7-3CDF10A36E59}" type="pres">
      <dgm:prSet presAssocID="{7A6EA473-7E44-4EE9-AD53-CC915DAAFAEE}" presName="sp" presStyleCnt="0"/>
      <dgm:spPr/>
    </dgm:pt>
    <dgm:pt modelId="{A3787703-DFEE-4B47-89E1-E8FFA058FE50}" type="pres">
      <dgm:prSet presAssocID="{320C2E53-778C-47BD-B426-8C9BBADC5740}" presName="linNode" presStyleCnt="0"/>
      <dgm:spPr/>
    </dgm:pt>
    <dgm:pt modelId="{E0601757-AF80-4A74-B5AF-0415B07BBC7A}" type="pres">
      <dgm:prSet presAssocID="{320C2E53-778C-47BD-B426-8C9BBADC5740}" presName="parentText" presStyleLbl="node1" presStyleIdx="3" presStyleCnt="6">
        <dgm:presLayoutVars>
          <dgm:chMax val="1"/>
          <dgm:bulletEnabled val="1"/>
        </dgm:presLayoutVars>
      </dgm:prSet>
      <dgm:spPr/>
      <dgm:t>
        <a:bodyPr/>
        <a:lstStyle/>
        <a:p>
          <a:endParaRPr lang="en-US"/>
        </a:p>
      </dgm:t>
    </dgm:pt>
    <dgm:pt modelId="{3C7DE7A8-4922-4892-9DF7-EADAD3BC643E}" type="pres">
      <dgm:prSet presAssocID="{320C2E53-778C-47BD-B426-8C9BBADC5740}" presName="descendantText" presStyleLbl="alignAccFollowNode1" presStyleIdx="3" presStyleCnt="6">
        <dgm:presLayoutVars>
          <dgm:bulletEnabled val="1"/>
        </dgm:presLayoutVars>
      </dgm:prSet>
      <dgm:spPr/>
      <dgm:t>
        <a:bodyPr/>
        <a:lstStyle/>
        <a:p>
          <a:endParaRPr lang="en-US"/>
        </a:p>
      </dgm:t>
    </dgm:pt>
    <dgm:pt modelId="{55C5ABA5-CE35-4343-A0DB-23A9C4FCDE58}" type="pres">
      <dgm:prSet presAssocID="{6AEF4F47-311D-415E-B885-5CE344FE6248}" presName="sp" presStyleCnt="0"/>
      <dgm:spPr/>
    </dgm:pt>
    <dgm:pt modelId="{81EB9DE7-1F63-424B-84A9-2A6C57D0D4C6}" type="pres">
      <dgm:prSet presAssocID="{020EC514-4705-442E-B94E-296D9C928A20}" presName="linNode" presStyleCnt="0"/>
      <dgm:spPr/>
    </dgm:pt>
    <dgm:pt modelId="{5DCB25B0-F0E4-47D0-B4A4-5AD8D330FE04}" type="pres">
      <dgm:prSet presAssocID="{020EC514-4705-442E-B94E-296D9C928A20}" presName="parentText" presStyleLbl="node1" presStyleIdx="4" presStyleCnt="6">
        <dgm:presLayoutVars>
          <dgm:chMax val="1"/>
          <dgm:bulletEnabled val="1"/>
        </dgm:presLayoutVars>
      </dgm:prSet>
      <dgm:spPr/>
      <dgm:t>
        <a:bodyPr/>
        <a:lstStyle/>
        <a:p>
          <a:endParaRPr lang="en-US"/>
        </a:p>
      </dgm:t>
    </dgm:pt>
    <dgm:pt modelId="{B480DCBF-6A17-4180-B99C-AEDEFF46F9F9}" type="pres">
      <dgm:prSet presAssocID="{020EC514-4705-442E-B94E-296D9C928A20}" presName="descendantText" presStyleLbl="alignAccFollowNode1" presStyleIdx="4" presStyleCnt="6">
        <dgm:presLayoutVars>
          <dgm:bulletEnabled val="1"/>
        </dgm:presLayoutVars>
      </dgm:prSet>
      <dgm:spPr/>
      <dgm:t>
        <a:bodyPr/>
        <a:lstStyle/>
        <a:p>
          <a:endParaRPr lang="en-US"/>
        </a:p>
      </dgm:t>
    </dgm:pt>
    <dgm:pt modelId="{D6E1A3D7-96E7-4A06-A8E8-893C795C06E0}" type="pres">
      <dgm:prSet presAssocID="{93913A46-CF24-42F0-8E20-BF915FADEEC6}" presName="sp" presStyleCnt="0"/>
      <dgm:spPr/>
    </dgm:pt>
    <dgm:pt modelId="{5CEBDC3C-7B82-46E7-AF3D-97E5909DC3FE}" type="pres">
      <dgm:prSet presAssocID="{53A88875-979C-47B9-B343-9191B350D130}" presName="linNode" presStyleCnt="0"/>
      <dgm:spPr/>
    </dgm:pt>
    <dgm:pt modelId="{A2C96EC9-EF96-4ED9-A958-9880B231A42A}" type="pres">
      <dgm:prSet presAssocID="{53A88875-979C-47B9-B343-9191B350D130}" presName="parentText" presStyleLbl="node1" presStyleIdx="5" presStyleCnt="6">
        <dgm:presLayoutVars>
          <dgm:chMax val="1"/>
          <dgm:bulletEnabled val="1"/>
        </dgm:presLayoutVars>
      </dgm:prSet>
      <dgm:spPr/>
      <dgm:t>
        <a:bodyPr/>
        <a:lstStyle/>
        <a:p>
          <a:endParaRPr lang="en-US"/>
        </a:p>
      </dgm:t>
    </dgm:pt>
    <dgm:pt modelId="{ACBC3E4D-2413-4D34-B768-9E21600C09CA}" type="pres">
      <dgm:prSet presAssocID="{53A88875-979C-47B9-B343-9191B350D130}" presName="descendantText" presStyleLbl="alignAccFollowNode1" presStyleIdx="5" presStyleCnt="6">
        <dgm:presLayoutVars>
          <dgm:bulletEnabled val="1"/>
        </dgm:presLayoutVars>
      </dgm:prSet>
      <dgm:spPr/>
      <dgm:t>
        <a:bodyPr/>
        <a:lstStyle/>
        <a:p>
          <a:endParaRPr lang="en-US"/>
        </a:p>
      </dgm:t>
    </dgm:pt>
  </dgm:ptLst>
  <dgm:cxnLst>
    <dgm:cxn modelId="{CF647C47-2760-4709-A039-28804B23DAE5}" srcId="{5CA82286-A5E7-4FC9-A47A-AA4C1D144949}" destId="{5EE4A008-5887-4467-BE8A-88D9086DEC53}" srcOrd="2" destOrd="0" parTransId="{68E1AFE8-D27D-4362-8DD5-1A03CD5F25C5}" sibTransId="{7A6EA473-7E44-4EE9-AD53-CC915DAAFAEE}"/>
    <dgm:cxn modelId="{2D83D3A0-F151-49EE-A6C8-63B382D56D43}" type="presOf" srcId="{F44482E5-EAF9-45A4-BBB4-A70DF7077005}" destId="{ACBC3E4D-2413-4D34-B768-9E21600C09CA}" srcOrd="0" destOrd="0" presId="urn:microsoft.com/office/officeart/2005/8/layout/vList5"/>
    <dgm:cxn modelId="{5BDBCAE5-ED08-4883-9ACE-A99290C8D4CD}" type="presOf" srcId="{9B267C8D-C43E-413B-9D12-A986BFDF5916}" destId="{5A875F47-6FEB-49E9-A2C1-C26730EC6318}" srcOrd="0" destOrd="0" presId="urn:microsoft.com/office/officeart/2005/8/layout/vList5"/>
    <dgm:cxn modelId="{FF53716C-803E-4C37-AC68-CF17CCB78E7F}" srcId="{53A88875-979C-47B9-B343-9191B350D130}" destId="{F44482E5-EAF9-45A4-BBB4-A70DF7077005}" srcOrd="0" destOrd="0" parTransId="{628F9216-605E-4CC8-8EB9-494D33524FD0}" sibTransId="{9329BFED-AD45-463D-876E-F5DA772E8E75}"/>
    <dgm:cxn modelId="{C3FF5AB8-319F-4ECD-AEF0-55C50C1A216F}" type="presOf" srcId="{623685D2-85C7-4558-AEBC-149093B8212B}" destId="{CCF2360E-4DC5-4120-86B4-7F17BCAE66F6}" srcOrd="0" destOrd="0" presId="urn:microsoft.com/office/officeart/2005/8/layout/vList5"/>
    <dgm:cxn modelId="{D043812F-6062-4108-80D7-C69359351630}" type="presOf" srcId="{5CA82286-A5E7-4FC9-A47A-AA4C1D144949}" destId="{38B01A99-B379-44E9-B9C5-75CF7A342FF0}" srcOrd="0" destOrd="0" presId="urn:microsoft.com/office/officeart/2005/8/layout/vList5"/>
    <dgm:cxn modelId="{6E6B005D-C108-470B-949F-11CB15517C11}" srcId="{020EC514-4705-442E-B94E-296D9C928A20}" destId="{22CC01C5-12C8-4DF3-A7C4-8C5AE851A592}" srcOrd="0" destOrd="0" parTransId="{37A087DF-55C7-45B1-81EC-1B94D4783EBE}" sibTransId="{75310C18-5FF0-45A6-9FAF-03D6C6220342}"/>
    <dgm:cxn modelId="{286C977E-B009-47C0-B131-A88D77660E8B}" type="presOf" srcId="{020EC514-4705-442E-B94E-296D9C928A20}" destId="{5DCB25B0-F0E4-47D0-B4A4-5AD8D330FE04}" srcOrd="0" destOrd="0" presId="urn:microsoft.com/office/officeart/2005/8/layout/vList5"/>
    <dgm:cxn modelId="{0093BC38-EE0C-4DA5-9BA8-6263C141D7A1}" type="presOf" srcId="{22CC01C5-12C8-4DF3-A7C4-8C5AE851A592}" destId="{B480DCBF-6A17-4180-B99C-AEDEFF46F9F9}" srcOrd="0" destOrd="0" presId="urn:microsoft.com/office/officeart/2005/8/layout/vList5"/>
    <dgm:cxn modelId="{D37D43EC-AF9C-4D18-8402-FDD39999B4D5}" srcId="{5CA82286-A5E7-4FC9-A47A-AA4C1D144949}" destId="{53A88875-979C-47B9-B343-9191B350D130}" srcOrd="5" destOrd="0" parTransId="{842D24B1-3DD8-4326-8AE2-15DA1CC4F826}" sibTransId="{DF620303-F9CB-46D6-BA46-C27363569BAD}"/>
    <dgm:cxn modelId="{8FC9AEA6-1B24-4FD8-A77B-E32021E22F7D}" type="presOf" srcId="{597DC896-ECF1-45DE-809C-42A3FDCD79A4}" destId="{3C7DE7A8-4922-4892-9DF7-EADAD3BC643E}" srcOrd="0" destOrd="0" presId="urn:microsoft.com/office/officeart/2005/8/layout/vList5"/>
    <dgm:cxn modelId="{47AEB3ED-3FEA-4A8C-8FF7-1D304B982C84}" srcId="{5CA82286-A5E7-4FC9-A47A-AA4C1D144949}" destId="{020EC514-4705-442E-B94E-296D9C928A20}" srcOrd="4" destOrd="0" parTransId="{C1BB184C-6951-4DCF-9526-B456B08F7F19}" sibTransId="{93913A46-CF24-42F0-8E20-BF915FADEEC6}"/>
    <dgm:cxn modelId="{775002AA-E875-44A6-B9CC-52C95E7B0EB3}" srcId="{5CA82286-A5E7-4FC9-A47A-AA4C1D144949}" destId="{320C2E53-778C-47BD-B426-8C9BBADC5740}" srcOrd="3" destOrd="0" parTransId="{52EAFED7-CD56-47A0-8EDA-F426020E1FCC}" sibTransId="{6AEF4F47-311D-415E-B885-5CE344FE6248}"/>
    <dgm:cxn modelId="{4DDCEE9F-EC0E-4562-9F4A-FAD5830A417E}" type="presOf" srcId="{53A88875-979C-47B9-B343-9191B350D130}" destId="{A2C96EC9-EF96-4ED9-A958-9880B231A42A}" srcOrd="0" destOrd="0" presId="urn:microsoft.com/office/officeart/2005/8/layout/vList5"/>
    <dgm:cxn modelId="{74D36065-AB71-4E08-9BDF-36E04E82ED29}" srcId="{DA1684E4-77CD-457A-ACCB-68B69089F899}" destId="{9B267C8D-C43E-413B-9D12-A986BFDF5916}" srcOrd="0" destOrd="0" parTransId="{4D68BEAB-3890-4827-B109-5A4F6DDD66CC}" sibTransId="{294DEFEB-6C46-46B8-9770-ABB7F94AF5DB}"/>
    <dgm:cxn modelId="{DD87DA15-3AFC-46A8-87B8-79C128A04529}" type="presOf" srcId="{B2B4CC1A-4DC7-4DEB-819D-711463688A3C}" destId="{7F74DE55-F4F6-4B3A-995C-ADE0BEA78B04}" srcOrd="0" destOrd="0" presId="urn:microsoft.com/office/officeart/2005/8/layout/vList5"/>
    <dgm:cxn modelId="{933FC559-07B4-4D73-917D-01699C251C92}" type="presOf" srcId="{320C2E53-778C-47BD-B426-8C9BBADC5740}" destId="{E0601757-AF80-4A74-B5AF-0415B07BBC7A}" srcOrd="0" destOrd="0" presId="urn:microsoft.com/office/officeart/2005/8/layout/vList5"/>
    <dgm:cxn modelId="{6292C236-72FE-4DE5-B245-0BA46D0DEC3B}" srcId="{B2B4CC1A-4DC7-4DEB-819D-711463688A3C}" destId="{623685D2-85C7-4558-AEBC-149093B8212B}" srcOrd="0" destOrd="0" parTransId="{4CCDA3FC-CD25-4414-A55D-5E11BCB617D3}" sibTransId="{2E50EDD4-72D4-45D8-A5FD-2B0C6F465E41}"/>
    <dgm:cxn modelId="{1510B0F3-57C1-413A-A378-AE065A35306E}" type="presOf" srcId="{DA1684E4-77CD-457A-ACCB-68B69089F899}" destId="{9B4893B6-7083-4716-A8AB-51E3925106DE}" srcOrd="0" destOrd="0" presId="urn:microsoft.com/office/officeart/2005/8/layout/vList5"/>
    <dgm:cxn modelId="{5D502ED3-F919-4F8C-A037-1345E34391FB}" type="presOf" srcId="{B5828AD7-179A-4DDD-8872-3D5EF7C439E9}" destId="{33872F90-C126-4327-B389-812C4CC2FDDF}" srcOrd="0" destOrd="0" presId="urn:microsoft.com/office/officeart/2005/8/layout/vList5"/>
    <dgm:cxn modelId="{A4B3C506-82F7-45BC-9F5F-E232EAA5B914}" srcId="{5EE4A008-5887-4467-BE8A-88D9086DEC53}" destId="{B5828AD7-179A-4DDD-8872-3D5EF7C439E9}" srcOrd="0" destOrd="0" parTransId="{C3C29990-CB9D-42BB-9F6E-7BD46F754DEC}" sibTransId="{89AE7560-214A-4EC0-8538-E295577759B6}"/>
    <dgm:cxn modelId="{18D90D73-9740-4A77-BE95-21D4B6B94101}" srcId="{5CA82286-A5E7-4FC9-A47A-AA4C1D144949}" destId="{DA1684E4-77CD-457A-ACCB-68B69089F899}" srcOrd="0" destOrd="0" parTransId="{AF2110AD-4356-4FFA-BEEE-AB67C922C214}" sibTransId="{1E71CBAE-8279-4473-90E3-B2144A7DE4B3}"/>
    <dgm:cxn modelId="{E6BBA474-EDAD-4658-AB1F-0F91C9632187}" srcId="{5CA82286-A5E7-4FC9-A47A-AA4C1D144949}" destId="{B2B4CC1A-4DC7-4DEB-819D-711463688A3C}" srcOrd="1" destOrd="0" parTransId="{E92C50BE-0CD9-46FC-B625-1FEE2ACAF3F6}" sibTransId="{23A6C219-4EC2-4CC5-841C-7D9CA66C872B}"/>
    <dgm:cxn modelId="{3D0A50E0-0BCD-4F53-901F-2F05F725C6E7}" srcId="{320C2E53-778C-47BD-B426-8C9BBADC5740}" destId="{597DC896-ECF1-45DE-809C-42A3FDCD79A4}" srcOrd="0" destOrd="0" parTransId="{1C3746A4-BDFE-46F4-9D3A-5BB7F039F390}" sibTransId="{690C92C8-561F-4543-894C-54E56837B191}"/>
    <dgm:cxn modelId="{3EA9A431-BD58-4A2D-AFE7-88D0ED608AE1}" type="presOf" srcId="{5EE4A008-5887-4467-BE8A-88D9086DEC53}" destId="{CC8C3D33-FD5F-4A14-B5DB-2400B9BEE623}" srcOrd="0" destOrd="0" presId="urn:microsoft.com/office/officeart/2005/8/layout/vList5"/>
    <dgm:cxn modelId="{B09ACF14-5FD6-44A3-A208-C318D04DB57C}" type="presParOf" srcId="{38B01A99-B379-44E9-B9C5-75CF7A342FF0}" destId="{3813F8A0-6603-4FF8-87E7-2CB6C11BB6EC}" srcOrd="0" destOrd="0" presId="urn:microsoft.com/office/officeart/2005/8/layout/vList5"/>
    <dgm:cxn modelId="{414C74BA-9989-4852-A9EA-4D68D3038FF2}" type="presParOf" srcId="{3813F8A0-6603-4FF8-87E7-2CB6C11BB6EC}" destId="{9B4893B6-7083-4716-A8AB-51E3925106DE}" srcOrd="0" destOrd="0" presId="urn:microsoft.com/office/officeart/2005/8/layout/vList5"/>
    <dgm:cxn modelId="{394145C4-CBA4-4CED-B58B-E39D8F8E7B0D}" type="presParOf" srcId="{3813F8A0-6603-4FF8-87E7-2CB6C11BB6EC}" destId="{5A875F47-6FEB-49E9-A2C1-C26730EC6318}" srcOrd="1" destOrd="0" presId="urn:microsoft.com/office/officeart/2005/8/layout/vList5"/>
    <dgm:cxn modelId="{CF00F5D4-2523-4AF1-B052-F8107AEEEDB7}" type="presParOf" srcId="{38B01A99-B379-44E9-B9C5-75CF7A342FF0}" destId="{9F29BC3A-1B60-40D2-88CD-3F7F20EF101A}" srcOrd="1" destOrd="0" presId="urn:microsoft.com/office/officeart/2005/8/layout/vList5"/>
    <dgm:cxn modelId="{EED0AF3F-DE69-4E05-B48F-5A3E2B81038D}" type="presParOf" srcId="{38B01A99-B379-44E9-B9C5-75CF7A342FF0}" destId="{085BD807-15B5-4CDB-922A-CAA674C74054}" srcOrd="2" destOrd="0" presId="urn:microsoft.com/office/officeart/2005/8/layout/vList5"/>
    <dgm:cxn modelId="{3ADDBEDC-9F50-4C02-A423-AB85C7103E63}" type="presParOf" srcId="{085BD807-15B5-4CDB-922A-CAA674C74054}" destId="{7F74DE55-F4F6-4B3A-995C-ADE0BEA78B04}" srcOrd="0" destOrd="0" presId="urn:microsoft.com/office/officeart/2005/8/layout/vList5"/>
    <dgm:cxn modelId="{63A7879B-0F9F-4A19-A0F8-664A044C25FC}" type="presParOf" srcId="{085BD807-15B5-4CDB-922A-CAA674C74054}" destId="{CCF2360E-4DC5-4120-86B4-7F17BCAE66F6}" srcOrd="1" destOrd="0" presId="urn:microsoft.com/office/officeart/2005/8/layout/vList5"/>
    <dgm:cxn modelId="{9359EE26-4EFD-4D7A-A523-E4017C8FAF2A}" type="presParOf" srcId="{38B01A99-B379-44E9-B9C5-75CF7A342FF0}" destId="{CC42D3B0-C005-489B-B1AB-6BA980432791}" srcOrd="3" destOrd="0" presId="urn:microsoft.com/office/officeart/2005/8/layout/vList5"/>
    <dgm:cxn modelId="{D6D0B275-F899-4397-BB19-69B027EECE57}" type="presParOf" srcId="{38B01A99-B379-44E9-B9C5-75CF7A342FF0}" destId="{FEF448A9-07F9-46D4-898F-953BFEE55F9D}" srcOrd="4" destOrd="0" presId="urn:microsoft.com/office/officeart/2005/8/layout/vList5"/>
    <dgm:cxn modelId="{54AF157A-F8B2-4732-9610-12D206820EE6}" type="presParOf" srcId="{FEF448A9-07F9-46D4-898F-953BFEE55F9D}" destId="{CC8C3D33-FD5F-4A14-B5DB-2400B9BEE623}" srcOrd="0" destOrd="0" presId="urn:microsoft.com/office/officeart/2005/8/layout/vList5"/>
    <dgm:cxn modelId="{2FCC20AA-5267-4156-ADB6-3EB15A76C1CA}" type="presParOf" srcId="{FEF448A9-07F9-46D4-898F-953BFEE55F9D}" destId="{33872F90-C126-4327-B389-812C4CC2FDDF}" srcOrd="1" destOrd="0" presId="urn:microsoft.com/office/officeart/2005/8/layout/vList5"/>
    <dgm:cxn modelId="{C58313BC-5D34-4732-AE9D-4AE833EF326C}" type="presParOf" srcId="{38B01A99-B379-44E9-B9C5-75CF7A342FF0}" destId="{26925203-94B2-4DA7-AAF7-3CDF10A36E59}" srcOrd="5" destOrd="0" presId="urn:microsoft.com/office/officeart/2005/8/layout/vList5"/>
    <dgm:cxn modelId="{61156BF4-1146-45BB-AED8-8E0B6564127F}" type="presParOf" srcId="{38B01A99-B379-44E9-B9C5-75CF7A342FF0}" destId="{A3787703-DFEE-4B47-89E1-E8FFA058FE50}" srcOrd="6" destOrd="0" presId="urn:microsoft.com/office/officeart/2005/8/layout/vList5"/>
    <dgm:cxn modelId="{1E4C4805-C636-45D3-B0C2-03491462A8EF}" type="presParOf" srcId="{A3787703-DFEE-4B47-89E1-E8FFA058FE50}" destId="{E0601757-AF80-4A74-B5AF-0415B07BBC7A}" srcOrd="0" destOrd="0" presId="urn:microsoft.com/office/officeart/2005/8/layout/vList5"/>
    <dgm:cxn modelId="{25095592-1EC6-4E68-905F-0990DB37ED07}" type="presParOf" srcId="{A3787703-DFEE-4B47-89E1-E8FFA058FE50}" destId="{3C7DE7A8-4922-4892-9DF7-EADAD3BC643E}" srcOrd="1" destOrd="0" presId="urn:microsoft.com/office/officeart/2005/8/layout/vList5"/>
    <dgm:cxn modelId="{1E10F010-3E22-41F7-975C-1738C9031F5C}" type="presParOf" srcId="{38B01A99-B379-44E9-B9C5-75CF7A342FF0}" destId="{55C5ABA5-CE35-4343-A0DB-23A9C4FCDE58}" srcOrd="7" destOrd="0" presId="urn:microsoft.com/office/officeart/2005/8/layout/vList5"/>
    <dgm:cxn modelId="{4B5977B1-0A73-41F7-ADB2-F6E67F389014}" type="presParOf" srcId="{38B01A99-B379-44E9-B9C5-75CF7A342FF0}" destId="{81EB9DE7-1F63-424B-84A9-2A6C57D0D4C6}" srcOrd="8" destOrd="0" presId="urn:microsoft.com/office/officeart/2005/8/layout/vList5"/>
    <dgm:cxn modelId="{027C5647-B776-49A6-969A-61B4DB821F5F}" type="presParOf" srcId="{81EB9DE7-1F63-424B-84A9-2A6C57D0D4C6}" destId="{5DCB25B0-F0E4-47D0-B4A4-5AD8D330FE04}" srcOrd="0" destOrd="0" presId="urn:microsoft.com/office/officeart/2005/8/layout/vList5"/>
    <dgm:cxn modelId="{E1F1E3E2-6EE8-4288-8582-75BA03621ADF}" type="presParOf" srcId="{81EB9DE7-1F63-424B-84A9-2A6C57D0D4C6}" destId="{B480DCBF-6A17-4180-B99C-AEDEFF46F9F9}" srcOrd="1" destOrd="0" presId="urn:microsoft.com/office/officeart/2005/8/layout/vList5"/>
    <dgm:cxn modelId="{FDF8E74C-9CD7-449B-88F4-A1FB117D24ED}" type="presParOf" srcId="{38B01A99-B379-44E9-B9C5-75CF7A342FF0}" destId="{D6E1A3D7-96E7-4A06-A8E8-893C795C06E0}" srcOrd="9" destOrd="0" presId="urn:microsoft.com/office/officeart/2005/8/layout/vList5"/>
    <dgm:cxn modelId="{9A526394-97FD-4B90-881C-98F0152B6BC9}" type="presParOf" srcId="{38B01A99-B379-44E9-B9C5-75CF7A342FF0}" destId="{5CEBDC3C-7B82-46E7-AF3D-97E5909DC3FE}" srcOrd="10" destOrd="0" presId="urn:microsoft.com/office/officeart/2005/8/layout/vList5"/>
    <dgm:cxn modelId="{BF03B3DE-9672-4338-B1C5-5A002E574465}" type="presParOf" srcId="{5CEBDC3C-7B82-46E7-AF3D-97E5909DC3FE}" destId="{A2C96EC9-EF96-4ED9-A958-9880B231A42A}" srcOrd="0" destOrd="0" presId="urn:microsoft.com/office/officeart/2005/8/layout/vList5"/>
    <dgm:cxn modelId="{E6ED5075-93F6-499B-871B-5ED797E0BBAD}" type="presParOf" srcId="{5CEBDC3C-7B82-46E7-AF3D-97E5909DC3FE}" destId="{ACBC3E4D-2413-4D34-B768-9E21600C09C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A35A47-1857-4090-9B4D-7414A99E996D}" type="doc">
      <dgm:prSet loTypeId="urn:microsoft.com/office/officeart/2005/8/layout/vList6" loCatId="list" qsTypeId="urn:microsoft.com/office/officeart/2005/8/quickstyle/3d1" qsCatId="3D" csTypeId="urn:microsoft.com/office/officeart/2005/8/colors/colorful1#3" csCatId="colorful" phldr="1"/>
      <dgm:spPr/>
      <dgm:t>
        <a:bodyPr/>
        <a:lstStyle/>
        <a:p>
          <a:endParaRPr lang="en-US"/>
        </a:p>
      </dgm:t>
    </dgm:pt>
    <dgm:pt modelId="{6A8FBE97-D98D-45C1-BFDA-50136A7BB6AE}">
      <dgm:prSet phldrT="[Text]"/>
      <dgm:spPr/>
      <dgm:t>
        <a:bodyPr/>
        <a:lstStyle/>
        <a:p>
          <a:r>
            <a:rPr lang="en-US" dirty="0" smtClean="0"/>
            <a:t>N17</a:t>
          </a:r>
          <a:endParaRPr lang="en-US" dirty="0"/>
        </a:p>
      </dgm:t>
    </dgm:pt>
    <dgm:pt modelId="{3D8CEDF8-10FB-45B1-B6E6-239ABB321D4C}" type="parTrans" cxnId="{952AE98F-01AE-4AB9-B358-F05B2B841873}">
      <dgm:prSet/>
      <dgm:spPr/>
      <dgm:t>
        <a:bodyPr/>
        <a:lstStyle/>
        <a:p>
          <a:endParaRPr lang="en-US"/>
        </a:p>
      </dgm:t>
    </dgm:pt>
    <dgm:pt modelId="{4DD4E7AE-8873-4AF5-AA2B-96A3FBD7E396}" type="sibTrans" cxnId="{952AE98F-01AE-4AB9-B358-F05B2B841873}">
      <dgm:prSet/>
      <dgm:spPr/>
      <dgm:t>
        <a:bodyPr/>
        <a:lstStyle/>
        <a:p>
          <a:endParaRPr lang="en-US"/>
        </a:p>
      </dgm:t>
    </dgm:pt>
    <dgm:pt modelId="{ACABE54C-47D0-4B24-91D5-F78FF56A5BFC}">
      <dgm:prSet phldrT="[Text]" custT="1"/>
      <dgm:spPr/>
      <dgm:t>
        <a:bodyPr/>
        <a:lstStyle/>
        <a:p>
          <a:r>
            <a:rPr lang="en-US" sz="2000" dirty="0" smtClean="0"/>
            <a:t>Code also underlying condition</a:t>
          </a:r>
          <a:endParaRPr lang="en-US" sz="2000" dirty="0"/>
        </a:p>
      </dgm:t>
    </dgm:pt>
    <dgm:pt modelId="{A68D973A-FA07-4F0C-94CE-A8B1A5AAC37D}" type="parTrans" cxnId="{B28928C4-E961-42BD-AC2A-7D86A353EC44}">
      <dgm:prSet/>
      <dgm:spPr/>
      <dgm:t>
        <a:bodyPr/>
        <a:lstStyle/>
        <a:p>
          <a:endParaRPr lang="en-US"/>
        </a:p>
      </dgm:t>
    </dgm:pt>
    <dgm:pt modelId="{2C993B29-0CCF-4A49-824C-256920F7F09A}" type="sibTrans" cxnId="{B28928C4-E961-42BD-AC2A-7D86A353EC44}">
      <dgm:prSet/>
      <dgm:spPr/>
      <dgm:t>
        <a:bodyPr/>
        <a:lstStyle/>
        <a:p>
          <a:endParaRPr lang="en-US"/>
        </a:p>
      </dgm:t>
    </dgm:pt>
    <dgm:pt modelId="{04C7C222-313B-4CD6-9C4C-1CE35D3A6ABE}">
      <dgm:prSet phldrT="[Text]"/>
      <dgm:spPr/>
      <dgm:t>
        <a:bodyPr/>
        <a:lstStyle/>
        <a:p>
          <a:r>
            <a:rPr lang="en-US" dirty="0" smtClean="0">
              <a:solidFill>
                <a:schemeClr val="accent2">
                  <a:lumMod val="75000"/>
                </a:schemeClr>
              </a:solidFill>
            </a:rPr>
            <a:t>N18</a:t>
          </a:r>
          <a:endParaRPr lang="en-US" dirty="0">
            <a:solidFill>
              <a:schemeClr val="accent2">
                <a:lumMod val="75000"/>
              </a:schemeClr>
            </a:solidFill>
          </a:endParaRPr>
        </a:p>
      </dgm:t>
    </dgm:pt>
    <dgm:pt modelId="{E1B93C8B-1604-4D31-89E8-0CFC18BA6564}" type="parTrans" cxnId="{6E046584-5A0B-489C-B019-7717AB28607C}">
      <dgm:prSet/>
      <dgm:spPr/>
      <dgm:t>
        <a:bodyPr/>
        <a:lstStyle/>
        <a:p>
          <a:endParaRPr lang="en-US"/>
        </a:p>
      </dgm:t>
    </dgm:pt>
    <dgm:pt modelId="{1858BD02-A6F6-40A7-9ACB-5D54341ABD6A}" type="sibTrans" cxnId="{6E046584-5A0B-489C-B019-7717AB28607C}">
      <dgm:prSet/>
      <dgm:spPr/>
      <dgm:t>
        <a:bodyPr/>
        <a:lstStyle/>
        <a:p>
          <a:endParaRPr lang="en-US"/>
        </a:p>
      </dgm:t>
    </dgm:pt>
    <dgm:pt modelId="{034C2433-5AE3-4A0A-B5C5-5BECB17A3295}">
      <dgm:prSet phldrT="[Text]" custT="1"/>
      <dgm:spPr/>
      <dgm:t>
        <a:bodyPr/>
        <a:lstStyle/>
        <a:p>
          <a:r>
            <a:rPr lang="en-US" sz="2000" dirty="0" smtClean="0"/>
            <a:t>Code first etiology</a:t>
          </a:r>
          <a:endParaRPr lang="en-US" sz="2000" dirty="0"/>
        </a:p>
      </dgm:t>
    </dgm:pt>
    <dgm:pt modelId="{35367C14-FD9B-4393-9C2C-40B492F01A7B}" type="parTrans" cxnId="{AB07573C-8CE8-477C-9D24-7ACC4291C54F}">
      <dgm:prSet/>
      <dgm:spPr/>
      <dgm:t>
        <a:bodyPr/>
        <a:lstStyle/>
        <a:p>
          <a:endParaRPr lang="en-US"/>
        </a:p>
      </dgm:t>
    </dgm:pt>
    <dgm:pt modelId="{F0AB0C2F-217A-49B0-90BF-F59FB864D4F3}" type="sibTrans" cxnId="{AB07573C-8CE8-477C-9D24-7ACC4291C54F}">
      <dgm:prSet/>
      <dgm:spPr/>
      <dgm:t>
        <a:bodyPr/>
        <a:lstStyle/>
        <a:p>
          <a:endParaRPr lang="en-US"/>
        </a:p>
      </dgm:t>
    </dgm:pt>
    <dgm:pt modelId="{5587AF0F-5339-4581-9A3F-CCDAF6119AA1}">
      <dgm:prSet phldrT="[Text]"/>
      <dgm:spPr/>
      <dgm:t>
        <a:bodyPr/>
        <a:lstStyle/>
        <a:p>
          <a:r>
            <a:rPr lang="en-US" dirty="0" smtClean="0"/>
            <a:t>N30</a:t>
          </a:r>
          <a:endParaRPr lang="en-US" dirty="0"/>
        </a:p>
      </dgm:t>
    </dgm:pt>
    <dgm:pt modelId="{FF2276FD-4AA0-465F-A09D-A110C3EE7637}" type="parTrans" cxnId="{14B7EEA5-97CC-47B9-B457-90E1E474950D}">
      <dgm:prSet/>
      <dgm:spPr/>
      <dgm:t>
        <a:bodyPr/>
        <a:lstStyle/>
        <a:p>
          <a:endParaRPr lang="en-US"/>
        </a:p>
      </dgm:t>
    </dgm:pt>
    <dgm:pt modelId="{A48E0299-6255-463B-811C-42C290D26E0D}" type="sibTrans" cxnId="{14B7EEA5-97CC-47B9-B457-90E1E474950D}">
      <dgm:prSet/>
      <dgm:spPr/>
      <dgm:t>
        <a:bodyPr/>
        <a:lstStyle/>
        <a:p>
          <a:endParaRPr lang="en-US"/>
        </a:p>
      </dgm:t>
    </dgm:pt>
    <dgm:pt modelId="{61D920FA-392A-4E59-B4A0-5213472200C3}">
      <dgm:prSet phldrT="[Text]" custT="1"/>
      <dgm:spPr/>
      <dgm:t>
        <a:bodyPr/>
        <a:lstStyle/>
        <a:p>
          <a:r>
            <a:rPr lang="en-US" sz="2000" dirty="0" smtClean="0"/>
            <a:t>Additional code infectious agent</a:t>
          </a:r>
          <a:endParaRPr lang="en-US" sz="2000" dirty="0"/>
        </a:p>
      </dgm:t>
    </dgm:pt>
    <dgm:pt modelId="{598301A2-6DFB-4A8D-9FA4-5E303EDAC8B9}" type="parTrans" cxnId="{C23ECD5D-4559-49DF-A60F-9F8BEBB4402E}">
      <dgm:prSet/>
      <dgm:spPr/>
      <dgm:t>
        <a:bodyPr/>
        <a:lstStyle/>
        <a:p>
          <a:endParaRPr lang="en-US"/>
        </a:p>
      </dgm:t>
    </dgm:pt>
    <dgm:pt modelId="{DD7F3B39-3F29-4E8B-8CBA-E21C56307A93}" type="sibTrans" cxnId="{C23ECD5D-4559-49DF-A60F-9F8BEBB4402E}">
      <dgm:prSet/>
      <dgm:spPr/>
      <dgm:t>
        <a:bodyPr/>
        <a:lstStyle/>
        <a:p>
          <a:endParaRPr lang="en-US"/>
        </a:p>
      </dgm:t>
    </dgm:pt>
    <dgm:pt modelId="{4C80882E-C701-479E-AFE8-B43B0437324E}">
      <dgm:prSet phldrT="[Text]"/>
      <dgm:spPr/>
      <dgm:t>
        <a:bodyPr/>
        <a:lstStyle/>
        <a:p>
          <a:r>
            <a:rPr lang="en-US" dirty="0" smtClean="0">
              <a:solidFill>
                <a:schemeClr val="accent2">
                  <a:lumMod val="75000"/>
                </a:schemeClr>
              </a:solidFill>
            </a:rPr>
            <a:t>N31</a:t>
          </a:r>
          <a:endParaRPr lang="en-US" dirty="0">
            <a:solidFill>
              <a:schemeClr val="accent2">
                <a:lumMod val="75000"/>
              </a:schemeClr>
            </a:solidFill>
          </a:endParaRPr>
        </a:p>
      </dgm:t>
    </dgm:pt>
    <dgm:pt modelId="{C9E12A06-49D3-4DEB-A7BF-B0E02E3B1EC6}" type="parTrans" cxnId="{4146FA7E-B8FB-4C60-85AF-F5485D84CFD9}">
      <dgm:prSet/>
      <dgm:spPr/>
      <dgm:t>
        <a:bodyPr/>
        <a:lstStyle/>
        <a:p>
          <a:endParaRPr lang="en-US"/>
        </a:p>
      </dgm:t>
    </dgm:pt>
    <dgm:pt modelId="{A99E108F-8E6D-499A-A68E-6219A5D52591}" type="sibTrans" cxnId="{4146FA7E-B8FB-4C60-85AF-F5485D84CFD9}">
      <dgm:prSet/>
      <dgm:spPr/>
      <dgm:t>
        <a:bodyPr/>
        <a:lstStyle/>
        <a:p>
          <a:endParaRPr lang="en-US"/>
        </a:p>
      </dgm:t>
    </dgm:pt>
    <dgm:pt modelId="{E6056BCB-92AA-4909-A07D-7261CDEAE759}">
      <dgm:prSet phldrT="[Text]" custT="1"/>
      <dgm:spPr/>
      <dgm:t>
        <a:bodyPr/>
        <a:lstStyle/>
        <a:p>
          <a:r>
            <a:rPr lang="en-US" sz="2000" dirty="0" smtClean="0"/>
            <a:t>Additional code urinary incontinence</a:t>
          </a:r>
          <a:endParaRPr lang="en-US" sz="2000" dirty="0"/>
        </a:p>
      </dgm:t>
    </dgm:pt>
    <dgm:pt modelId="{FC218A7D-3361-4010-9A05-A3B0932C3777}" type="parTrans" cxnId="{5AA84681-120B-480D-ADFC-18D4DDCD8447}">
      <dgm:prSet/>
      <dgm:spPr/>
      <dgm:t>
        <a:bodyPr/>
        <a:lstStyle/>
        <a:p>
          <a:endParaRPr lang="en-US"/>
        </a:p>
      </dgm:t>
    </dgm:pt>
    <dgm:pt modelId="{0AA12AE1-04BD-4535-ADD2-2C05042E49A5}" type="sibTrans" cxnId="{5AA84681-120B-480D-ADFC-18D4DDCD8447}">
      <dgm:prSet/>
      <dgm:spPr/>
      <dgm:t>
        <a:bodyPr/>
        <a:lstStyle/>
        <a:p>
          <a:endParaRPr lang="en-US"/>
        </a:p>
      </dgm:t>
    </dgm:pt>
    <dgm:pt modelId="{9F3685E7-A834-4686-9F7E-EE2BBE0D610A}">
      <dgm:prSet phldrT="[Text]"/>
      <dgm:spPr/>
      <dgm:t>
        <a:bodyPr/>
        <a:lstStyle/>
        <a:p>
          <a:r>
            <a:rPr lang="en-US" dirty="0" smtClean="0"/>
            <a:t>N33</a:t>
          </a:r>
          <a:endParaRPr lang="en-US" dirty="0"/>
        </a:p>
      </dgm:t>
    </dgm:pt>
    <dgm:pt modelId="{EA982D4C-E78E-4C47-A613-1624251910E5}" type="parTrans" cxnId="{D4EF685E-50F3-4E70-BD69-742B32C99397}">
      <dgm:prSet/>
      <dgm:spPr/>
      <dgm:t>
        <a:bodyPr/>
        <a:lstStyle/>
        <a:p>
          <a:endParaRPr lang="en-US"/>
        </a:p>
      </dgm:t>
    </dgm:pt>
    <dgm:pt modelId="{8D508C53-6B73-4CF7-8CDE-B14B83E0E934}" type="sibTrans" cxnId="{D4EF685E-50F3-4E70-BD69-742B32C99397}">
      <dgm:prSet/>
      <dgm:spPr/>
      <dgm:t>
        <a:bodyPr/>
        <a:lstStyle/>
        <a:p>
          <a:endParaRPr lang="en-US"/>
        </a:p>
      </dgm:t>
    </dgm:pt>
    <dgm:pt modelId="{8C3E83FB-BDAB-4C79-8570-6F066438DC22}">
      <dgm:prSet phldrT="[Text]" custT="1"/>
      <dgm:spPr/>
      <dgm:t>
        <a:bodyPr/>
        <a:lstStyle/>
        <a:p>
          <a:r>
            <a:rPr lang="en-US" sz="2000" dirty="0" smtClean="0"/>
            <a:t>Code first underlying disease</a:t>
          </a:r>
          <a:endParaRPr lang="en-US" sz="2000" dirty="0"/>
        </a:p>
      </dgm:t>
    </dgm:pt>
    <dgm:pt modelId="{B74141E4-BF10-40D1-9C80-E9FF5F1CF857}" type="parTrans" cxnId="{29380859-0850-4671-8CB7-05B3E01D87A4}">
      <dgm:prSet/>
      <dgm:spPr/>
      <dgm:t>
        <a:bodyPr/>
        <a:lstStyle/>
        <a:p>
          <a:endParaRPr lang="en-US"/>
        </a:p>
      </dgm:t>
    </dgm:pt>
    <dgm:pt modelId="{96443C06-7303-4785-9113-D07B22BD3744}" type="sibTrans" cxnId="{29380859-0850-4671-8CB7-05B3E01D87A4}">
      <dgm:prSet/>
      <dgm:spPr/>
      <dgm:t>
        <a:bodyPr/>
        <a:lstStyle/>
        <a:p>
          <a:endParaRPr lang="en-US"/>
        </a:p>
      </dgm:t>
    </dgm:pt>
    <dgm:pt modelId="{F6A3DDF2-990C-486B-9FD2-71669647316A}">
      <dgm:prSet phldrT="[Text]"/>
      <dgm:spPr/>
      <dgm:t>
        <a:bodyPr/>
        <a:lstStyle/>
        <a:p>
          <a:r>
            <a:rPr lang="en-US" dirty="0" smtClean="0"/>
            <a:t>N40.1</a:t>
          </a:r>
          <a:endParaRPr lang="en-US" dirty="0"/>
        </a:p>
      </dgm:t>
    </dgm:pt>
    <dgm:pt modelId="{87477EF1-7860-462F-9B5D-98B1DB33BB3C}" type="parTrans" cxnId="{E4E641C3-DF8B-40CC-8A06-D569476A2AC1}">
      <dgm:prSet/>
      <dgm:spPr/>
      <dgm:t>
        <a:bodyPr/>
        <a:lstStyle/>
        <a:p>
          <a:endParaRPr lang="en-US"/>
        </a:p>
      </dgm:t>
    </dgm:pt>
    <dgm:pt modelId="{F77C63A9-C08A-4B25-837A-49FEDF8AF2EA}" type="sibTrans" cxnId="{E4E641C3-DF8B-40CC-8A06-D569476A2AC1}">
      <dgm:prSet/>
      <dgm:spPr/>
      <dgm:t>
        <a:bodyPr/>
        <a:lstStyle/>
        <a:p>
          <a:endParaRPr lang="en-US"/>
        </a:p>
      </dgm:t>
    </dgm:pt>
    <dgm:pt modelId="{25BA5FDE-840C-4CCF-A481-C3AA5A2064AC}">
      <dgm:prSet phldrT="[Text]" custT="1"/>
      <dgm:spPr/>
      <dgm:t>
        <a:bodyPr/>
        <a:lstStyle/>
        <a:p>
          <a:r>
            <a:rPr lang="en-US" sz="2000" dirty="0" smtClean="0"/>
            <a:t>Additional code for associated symptoms</a:t>
          </a:r>
          <a:endParaRPr lang="en-US" sz="2000" dirty="0"/>
        </a:p>
      </dgm:t>
    </dgm:pt>
    <dgm:pt modelId="{F4C9C663-87AD-4431-821C-B3137584E427}" type="parTrans" cxnId="{0C7B1C95-C7E8-4421-B9A7-72D5719E0722}">
      <dgm:prSet/>
      <dgm:spPr/>
      <dgm:t>
        <a:bodyPr/>
        <a:lstStyle/>
        <a:p>
          <a:endParaRPr lang="en-US"/>
        </a:p>
      </dgm:t>
    </dgm:pt>
    <dgm:pt modelId="{B817DF3E-B7D6-4C91-BCB0-A7B79CB9ECA9}" type="sibTrans" cxnId="{0C7B1C95-C7E8-4421-B9A7-72D5719E0722}">
      <dgm:prSet/>
      <dgm:spPr/>
      <dgm:t>
        <a:bodyPr/>
        <a:lstStyle/>
        <a:p>
          <a:endParaRPr lang="en-US"/>
        </a:p>
      </dgm:t>
    </dgm:pt>
    <dgm:pt modelId="{1A5AF7DA-F045-44CA-B6E2-E084AD02C34F}" type="pres">
      <dgm:prSet presAssocID="{6BA35A47-1857-4090-9B4D-7414A99E996D}" presName="Name0" presStyleCnt="0">
        <dgm:presLayoutVars>
          <dgm:dir/>
          <dgm:animLvl val="lvl"/>
          <dgm:resizeHandles/>
        </dgm:presLayoutVars>
      </dgm:prSet>
      <dgm:spPr/>
      <dgm:t>
        <a:bodyPr/>
        <a:lstStyle/>
        <a:p>
          <a:endParaRPr lang="en-US"/>
        </a:p>
      </dgm:t>
    </dgm:pt>
    <dgm:pt modelId="{ECA93D4D-C67C-478C-BC4D-DD413D26FCAF}" type="pres">
      <dgm:prSet presAssocID="{6A8FBE97-D98D-45C1-BFDA-50136A7BB6AE}" presName="linNode" presStyleCnt="0"/>
      <dgm:spPr/>
    </dgm:pt>
    <dgm:pt modelId="{7E240B7D-255E-4F83-B381-93A47CBB69CE}" type="pres">
      <dgm:prSet presAssocID="{6A8FBE97-D98D-45C1-BFDA-50136A7BB6AE}" presName="parentShp" presStyleLbl="node1" presStyleIdx="0" presStyleCnt="6">
        <dgm:presLayoutVars>
          <dgm:bulletEnabled val="1"/>
        </dgm:presLayoutVars>
      </dgm:prSet>
      <dgm:spPr/>
      <dgm:t>
        <a:bodyPr/>
        <a:lstStyle/>
        <a:p>
          <a:endParaRPr lang="en-US"/>
        </a:p>
      </dgm:t>
    </dgm:pt>
    <dgm:pt modelId="{A46DE69F-CD12-4A74-99F9-A917F693A05D}" type="pres">
      <dgm:prSet presAssocID="{6A8FBE97-D98D-45C1-BFDA-50136A7BB6AE}" presName="childShp" presStyleLbl="bgAccFollowNode1" presStyleIdx="0" presStyleCnt="6">
        <dgm:presLayoutVars>
          <dgm:bulletEnabled val="1"/>
        </dgm:presLayoutVars>
      </dgm:prSet>
      <dgm:spPr/>
      <dgm:t>
        <a:bodyPr/>
        <a:lstStyle/>
        <a:p>
          <a:endParaRPr lang="en-US"/>
        </a:p>
      </dgm:t>
    </dgm:pt>
    <dgm:pt modelId="{91798D14-B788-457C-B80C-380DB30CF8A2}" type="pres">
      <dgm:prSet presAssocID="{4DD4E7AE-8873-4AF5-AA2B-96A3FBD7E396}" presName="spacing" presStyleCnt="0"/>
      <dgm:spPr/>
    </dgm:pt>
    <dgm:pt modelId="{45564469-610C-4FE9-921D-9F4B3090E977}" type="pres">
      <dgm:prSet presAssocID="{04C7C222-313B-4CD6-9C4C-1CE35D3A6ABE}" presName="linNode" presStyleCnt="0"/>
      <dgm:spPr/>
    </dgm:pt>
    <dgm:pt modelId="{44929828-C910-4195-B155-902B7800C990}" type="pres">
      <dgm:prSet presAssocID="{04C7C222-313B-4CD6-9C4C-1CE35D3A6ABE}" presName="parentShp" presStyleLbl="node1" presStyleIdx="1" presStyleCnt="6">
        <dgm:presLayoutVars>
          <dgm:bulletEnabled val="1"/>
        </dgm:presLayoutVars>
      </dgm:prSet>
      <dgm:spPr/>
      <dgm:t>
        <a:bodyPr/>
        <a:lstStyle/>
        <a:p>
          <a:endParaRPr lang="en-US"/>
        </a:p>
      </dgm:t>
    </dgm:pt>
    <dgm:pt modelId="{22B51F26-6EA1-4FCB-A29D-0A81B2064D7A}" type="pres">
      <dgm:prSet presAssocID="{04C7C222-313B-4CD6-9C4C-1CE35D3A6ABE}" presName="childShp" presStyleLbl="bgAccFollowNode1" presStyleIdx="1" presStyleCnt="6">
        <dgm:presLayoutVars>
          <dgm:bulletEnabled val="1"/>
        </dgm:presLayoutVars>
      </dgm:prSet>
      <dgm:spPr/>
      <dgm:t>
        <a:bodyPr/>
        <a:lstStyle/>
        <a:p>
          <a:endParaRPr lang="en-US"/>
        </a:p>
      </dgm:t>
    </dgm:pt>
    <dgm:pt modelId="{09A0BF4B-8B37-4900-A7F8-10766A9AD4C3}" type="pres">
      <dgm:prSet presAssocID="{1858BD02-A6F6-40A7-9ACB-5D54341ABD6A}" presName="spacing" presStyleCnt="0"/>
      <dgm:spPr/>
    </dgm:pt>
    <dgm:pt modelId="{C6A18E33-4F5A-4864-BCF2-7EF8A372FE8A}" type="pres">
      <dgm:prSet presAssocID="{5587AF0F-5339-4581-9A3F-CCDAF6119AA1}" presName="linNode" presStyleCnt="0"/>
      <dgm:spPr/>
    </dgm:pt>
    <dgm:pt modelId="{A0BFD601-D743-4737-BBE9-8AB06F1F4F99}" type="pres">
      <dgm:prSet presAssocID="{5587AF0F-5339-4581-9A3F-CCDAF6119AA1}" presName="parentShp" presStyleLbl="node1" presStyleIdx="2" presStyleCnt="6">
        <dgm:presLayoutVars>
          <dgm:bulletEnabled val="1"/>
        </dgm:presLayoutVars>
      </dgm:prSet>
      <dgm:spPr/>
      <dgm:t>
        <a:bodyPr/>
        <a:lstStyle/>
        <a:p>
          <a:endParaRPr lang="en-US"/>
        </a:p>
      </dgm:t>
    </dgm:pt>
    <dgm:pt modelId="{A7890765-F37C-49B3-B588-1C0A9CD7F0FC}" type="pres">
      <dgm:prSet presAssocID="{5587AF0F-5339-4581-9A3F-CCDAF6119AA1}" presName="childShp" presStyleLbl="bgAccFollowNode1" presStyleIdx="2" presStyleCnt="6">
        <dgm:presLayoutVars>
          <dgm:bulletEnabled val="1"/>
        </dgm:presLayoutVars>
      </dgm:prSet>
      <dgm:spPr/>
      <dgm:t>
        <a:bodyPr/>
        <a:lstStyle/>
        <a:p>
          <a:endParaRPr lang="en-US"/>
        </a:p>
      </dgm:t>
    </dgm:pt>
    <dgm:pt modelId="{A026EC12-D583-4152-B607-BB24F525A597}" type="pres">
      <dgm:prSet presAssocID="{A48E0299-6255-463B-811C-42C290D26E0D}" presName="spacing" presStyleCnt="0"/>
      <dgm:spPr/>
    </dgm:pt>
    <dgm:pt modelId="{1558D5F8-04C3-46FA-B4DE-2E566A6D93C5}" type="pres">
      <dgm:prSet presAssocID="{4C80882E-C701-479E-AFE8-B43B0437324E}" presName="linNode" presStyleCnt="0"/>
      <dgm:spPr/>
    </dgm:pt>
    <dgm:pt modelId="{670B64C1-97F2-4F5D-9F01-416ECC67DD95}" type="pres">
      <dgm:prSet presAssocID="{4C80882E-C701-479E-AFE8-B43B0437324E}" presName="parentShp" presStyleLbl="node1" presStyleIdx="3" presStyleCnt="6">
        <dgm:presLayoutVars>
          <dgm:bulletEnabled val="1"/>
        </dgm:presLayoutVars>
      </dgm:prSet>
      <dgm:spPr/>
      <dgm:t>
        <a:bodyPr/>
        <a:lstStyle/>
        <a:p>
          <a:endParaRPr lang="en-US"/>
        </a:p>
      </dgm:t>
    </dgm:pt>
    <dgm:pt modelId="{BEEF386D-A8CD-4091-88A5-091EE22C9161}" type="pres">
      <dgm:prSet presAssocID="{4C80882E-C701-479E-AFE8-B43B0437324E}" presName="childShp" presStyleLbl="bgAccFollowNode1" presStyleIdx="3" presStyleCnt="6">
        <dgm:presLayoutVars>
          <dgm:bulletEnabled val="1"/>
        </dgm:presLayoutVars>
      </dgm:prSet>
      <dgm:spPr/>
      <dgm:t>
        <a:bodyPr/>
        <a:lstStyle/>
        <a:p>
          <a:endParaRPr lang="en-US"/>
        </a:p>
      </dgm:t>
    </dgm:pt>
    <dgm:pt modelId="{B8BF7F38-B3EC-46A5-A6A6-1268EBED1EAF}" type="pres">
      <dgm:prSet presAssocID="{A99E108F-8E6D-499A-A68E-6219A5D52591}" presName="spacing" presStyleCnt="0"/>
      <dgm:spPr/>
    </dgm:pt>
    <dgm:pt modelId="{2D32A238-F1A2-4B66-B15F-6B3F53A1BF8A}" type="pres">
      <dgm:prSet presAssocID="{9F3685E7-A834-4686-9F7E-EE2BBE0D610A}" presName="linNode" presStyleCnt="0"/>
      <dgm:spPr/>
    </dgm:pt>
    <dgm:pt modelId="{303F664D-0272-4CA5-BF63-E20AF4C90CC1}" type="pres">
      <dgm:prSet presAssocID="{9F3685E7-A834-4686-9F7E-EE2BBE0D610A}" presName="parentShp" presStyleLbl="node1" presStyleIdx="4" presStyleCnt="6">
        <dgm:presLayoutVars>
          <dgm:bulletEnabled val="1"/>
        </dgm:presLayoutVars>
      </dgm:prSet>
      <dgm:spPr/>
      <dgm:t>
        <a:bodyPr/>
        <a:lstStyle/>
        <a:p>
          <a:endParaRPr lang="en-US"/>
        </a:p>
      </dgm:t>
    </dgm:pt>
    <dgm:pt modelId="{9E1A5602-5742-46A0-AAF1-CD5238F24F13}" type="pres">
      <dgm:prSet presAssocID="{9F3685E7-A834-4686-9F7E-EE2BBE0D610A}" presName="childShp" presStyleLbl="bgAccFollowNode1" presStyleIdx="4" presStyleCnt="6">
        <dgm:presLayoutVars>
          <dgm:bulletEnabled val="1"/>
        </dgm:presLayoutVars>
      </dgm:prSet>
      <dgm:spPr/>
      <dgm:t>
        <a:bodyPr/>
        <a:lstStyle/>
        <a:p>
          <a:endParaRPr lang="en-US"/>
        </a:p>
      </dgm:t>
    </dgm:pt>
    <dgm:pt modelId="{7CF68F70-E67D-4024-9A90-1CD7171B2904}" type="pres">
      <dgm:prSet presAssocID="{8D508C53-6B73-4CF7-8CDE-B14B83E0E934}" presName="spacing" presStyleCnt="0"/>
      <dgm:spPr/>
    </dgm:pt>
    <dgm:pt modelId="{1F7DA61B-CB27-4F11-B73F-00207090485F}" type="pres">
      <dgm:prSet presAssocID="{F6A3DDF2-990C-486B-9FD2-71669647316A}" presName="linNode" presStyleCnt="0"/>
      <dgm:spPr/>
    </dgm:pt>
    <dgm:pt modelId="{A18019B2-FB69-418C-86FD-64AB2B327507}" type="pres">
      <dgm:prSet presAssocID="{F6A3DDF2-990C-486B-9FD2-71669647316A}" presName="parentShp" presStyleLbl="node1" presStyleIdx="5" presStyleCnt="6">
        <dgm:presLayoutVars>
          <dgm:bulletEnabled val="1"/>
        </dgm:presLayoutVars>
      </dgm:prSet>
      <dgm:spPr/>
      <dgm:t>
        <a:bodyPr/>
        <a:lstStyle/>
        <a:p>
          <a:endParaRPr lang="en-US"/>
        </a:p>
      </dgm:t>
    </dgm:pt>
    <dgm:pt modelId="{718A27A1-8CC6-4A11-A2BF-70DA27C6B086}" type="pres">
      <dgm:prSet presAssocID="{F6A3DDF2-990C-486B-9FD2-71669647316A}" presName="childShp" presStyleLbl="bgAccFollowNode1" presStyleIdx="5" presStyleCnt="6">
        <dgm:presLayoutVars>
          <dgm:bulletEnabled val="1"/>
        </dgm:presLayoutVars>
      </dgm:prSet>
      <dgm:spPr/>
      <dgm:t>
        <a:bodyPr/>
        <a:lstStyle/>
        <a:p>
          <a:endParaRPr lang="en-US"/>
        </a:p>
      </dgm:t>
    </dgm:pt>
  </dgm:ptLst>
  <dgm:cxnLst>
    <dgm:cxn modelId="{4146FA7E-B8FB-4C60-85AF-F5485D84CFD9}" srcId="{6BA35A47-1857-4090-9B4D-7414A99E996D}" destId="{4C80882E-C701-479E-AFE8-B43B0437324E}" srcOrd="3" destOrd="0" parTransId="{C9E12A06-49D3-4DEB-A7BF-B0E02E3B1EC6}" sibTransId="{A99E108F-8E6D-499A-A68E-6219A5D52591}"/>
    <dgm:cxn modelId="{14B7EEA5-97CC-47B9-B457-90E1E474950D}" srcId="{6BA35A47-1857-4090-9B4D-7414A99E996D}" destId="{5587AF0F-5339-4581-9A3F-CCDAF6119AA1}" srcOrd="2" destOrd="0" parTransId="{FF2276FD-4AA0-465F-A09D-A110C3EE7637}" sibTransId="{A48E0299-6255-463B-811C-42C290D26E0D}"/>
    <dgm:cxn modelId="{0C7B1C95-C7E8-4421-B9A7-72D5719E0722}" srcId="{F6A3DDF2-990C-486B-9FD2-71669647316A}" destId="{25BA5FDE-840C-4CCF-A481-C3AA5A2064AC}" srcOrd="0" destOrd="0" parTransId="{F4C9C663-87AD-4431-821C-B3137584E427}" sibTransId="{B817DF3E-B7D6-4C91-BCB0-A7B79CB9ECA9}"/>
    <dgm:cxn modelId="{0B51C916-E470-4537-B85A-C79F5E74B436}" type="presOf" srcId="{F6A3DDF2-990C-486B-9FD2-71669647316A}" destId="{A18019B2-FB69-418C-86FD-64AB2B327507}" srcOrd="0" destOrd="0" presId="urn:microsoft.com/office/officeart/2005/8/layout/vList6"/>
    <dgm:cxn modelId="{B67D64AA-EAC9-41F5-9051-FE8B67EA145D}" type="presOf" srcId="{4C80882E-C701-479E-AFE8-B43B0437324E}" destId="{670B64C1-97F2-4F5D-9F01-416ECC67DD95}" srcOrd="0" destOrd="0" presId="urn:microsoft.com/office/officeart/2005/8/layout/vList6"/>
    <dgm:cxn modelId="{29380859-0850-4671-8CB7-05B3E01D87A4}" srcId="{9F3685E7-A834-4686-9F7E-EE2BBE0D610A}" destId="{8C3E83FB-BDAB-4C79-8570-6F066438DC22}" srcOrd="0" destOrd="0" parTransId="{B74141E4-BF10-40D1-9C80-E9FF5F1CF857}" sibTransId="{96443C06-7303-4785-9113-D07B22BD3744}"/>
    <dgm:cxn modelId="{55052519-B8C5-467A-9F21-733BF05E64D4}" type="presOf" srcId="{6A8FBE97-D98D-45C1-BFDA-50136A7BB6AE}" destId="{7E240B7D-255E-4F83-B381-93A47CBB69CE}" srcOrd="0" destOrd="0" presId="urn:microsoft.com/office/officeart/2005/8/layout/vList6"/>
    <dgm:cxn modelId="{9DB5E604-F7DF-4946-936B-ACEA9D4B47DF}" type="presOf" srcId="{9F3685E7-A834-4686-9F7E-EE2BBE0D610A}" destId="{303F664D-0272-4CA5-BF63-E20AF4C90CC1}" srcOrd="0" destOrd="0" presId="urn:microsoft.com/office/officeart/2005/8/layout/vList6"/>
    <dgm:cxn modelId="{3F576E6A-9E53-4245-BB75-EC16BD0D8068}" type="presOf" srcId="{6BA35A47-1857-4090-9B4D-7414A99E996D}" destId="{1A5AF7DA-F045-44CA-B6E2-E084AD02C34F}" srcOrd="0" destOrd="0" presId="urn:microsoft.com/office/officeart/2005/8/layout/vList6"/>
    <dgm:cxn modelId="{B28928C4-E961-42BD-AC2A-7D86A353EC44}" srcId="{6A8FBE97-D98D-45C1-BFDA-50136A7BB6AE}" destId="{ACABE54C-47D0-4B24-91D5-F78FF56A5BFC}" srcOrd="0" destOrd="0" parTransId="{A68D973A-FA07-4F0C-94CE-A8B1A5AAC37D}" sibTransId="{2C993B29-0CCF-4A49-824C-256920F7F09A}"/>
    <dgm:cxn modelId="{5AA84681-120B-480D-ADFC-18D4DDCD8447}" srcId="{4C80882E-C701-479E-AFE8-B43B0437324E}" destId="{E6056BCB-92AA-4909-A07D-7261CDEAE759}" srcOrd="0" destOrd="0" parTransId="{FC218A7D-3361-4010-9A05-A3B0932C3777}" sibTransId="{0AA12AE1-04BD-4535-ADD2-2C05042E49A5}"/>
    <dgm:cxn modelId="{7682CFDF-BB4C-4472-856B-7A17AB555453}" type="presOf" srcId="{E6056BCB-92AA-4909-A07D-7261CDEAE759}" destId="{BEEF386D-A8CD-4091-88A5-091EE22C9161}" srcOrd="0" destOrd="0" presId="urn:microsoft.com/office/officeart/2005/8/layout/vList6"/>
    <dgm:cxn modelId="{3B685BC7-924D-482C-88D6-E8A120628356}" type="presOf" srcId="{ACABE54C-47D0-4B24-91D5-F78FF56A5BFC}" destId="{A46DE69F-CD12-4A74-99F9-A917F693A05D}" srcOrd="0" destOrd="0" presId="urn:microsoft.com/office/officeart/2005/8/layout/vList6"/>
    <dgm:cxn modelId="{AB07573C-8CE8-477C-9D24-7ACC4291C54F}" srcId="{04C7C222-313B-4CD6-9C4C-1CE35D3A6ABE}" destId="{034C2433-5AE3-4A0A-B5C5-5BECB17A3295}" srcOrd="0" destOrd="0" parTransId="{35367C14-FD9B-4393-9C2C-40B492F01A7B}" sibTransId="{F0AB0C2F-217A-49B0-90BF-F59FB864D4F3}"/>
    <dgm:cxn modelId="{F896EDF0-F999-445A-A1B7-D0B78DD95F61}" type="presOf" srcId="{04C7C222-313B-4CD6-9C4C-1CE35D3A6ABE}" destId="{44929828-C910-4195-B155-902B7800C990}" srcOrd="0" destOrd="0" presId="urn:microsoft.com/office/officeart/2005/8/layout/vList6"/>
    <dgm:cxn modelId="{C23ECD5D-4559-49DF-A60F-9F8BEBB4402E}" srcId="{5587AF0F-5339-4581-9A3F-CCDAF6119AA1}" destId="{61D920FA-392A-4E59-B4A0-5213472200C3}" srcOrd="0" destOrd="0" parTransId="{598301A2-6DFB-4A8D-9FA4-5E303EDAC8B9}" sibTransId="{DD7F3B39-3F29-4E8B-8CBA-E21C56307A93}"/>
    <dgm:cxn modelId="{69491F6C-281A-4EB6-ADEA-8B2F1637CA81}" type="presOf" srcId="{61D920FA-392A-4E59-B4A0-5213472200C3}" destId="{A7890765-F37C-49B3-B588-1C0A9CD7F0FC}" srcOrd="0" destOrd="0" presId="urn:microsoft.com/office/officeart/2005/8/layout/vList6"/>
    <dgm:cxn modelId="{952AE98F-01AE-4AB9-B358-F05B2B841873}" srcId="{6BA35A47-1857-4090-9B4D-7414A99E996D}" destId="{6A8FBE97-D98D-45C1-BFDA-50136A7BB6AE}" srcOrd="0" destOrd="0" parTransId="{3D8CEDF8-10FB-45B1-B6E6-239ABB321D4C}" sibTransId="{4DD4E7AE-8873-4AF5-AA2B-96A3FBD7E396}"/>
    <dgm:cxn modelId="{83F61AC2-F175-43E2-988C-FBFA86E1C8C5}" type="presOf" srcId="{5587AF0F-5339-4581-9A3F-CCDAF6119AA1}" destId="{A0BFD601-D743-4737-BBE9-8AB06F1F4F99}" srcOrd="0" destOrd="0" presId="urn:microsoft.com/office/officeart/2005/8/layout/vList6"/>
    <dgm:cxn modelId="{539622EC-3F3B-4A03-B65C-326A3B14C512}" type="presOf" srcId="{8C3E83FB-BDAB-4C79-8570-6F066438DC22}" destId="{9E1A5602-5742-46A0-AAF1-CD5238F24F13}" srcOrd="0" destOrd="0" presId="urn:microsoft.com/office/officeart/2005/8/layout/vList6"/>
    <dgm:cxn modelId="{44212548-0683-42CF-ADF7-E4FED1466C6D}" type="presOf" srcId="{034C2433-5AE3-4A0A-B5C5-5BECB17A3295}" destId="{22B51F26-6EA1-4FCB-A29D-0A81B2064D7A}" srcOrd="0" destOrd="0" presId="urn:microsoft.com/office/officeart/2005/8/layout/vList6"/>
    <dgm:cxn modelId="{6E046584-5A0B-489C-B019-7717AB28607C}" srcId="{6BA35A47-1857-4090-9B4D-7414A99E996D}" destId="{04C7C222-313B-4CD6-9C4C-1CE35D3A6ABE}" srcOrd="1" destOrd="0" parTransId="{E1B93C8B-1604-4D31-89E8-0CFC18BA6564}" sibTransId="{1858BD02-A6F6-40A7-9ACB-5D54341ABD6A}"/>
    <dgm:cxn modelId="{E4E641C3-DF8B-40CC-8A06-D569476A2AC1}" srcId="{6BA35A47-1857-4090-9B4D-7414A99E996D}" destId="{F6A3DDF2-990C-486B-9FD2-71669647316A}" srcOrd="5" destOrd="0" parTransId="{87477EF1-7860-462F-9B5D-98B1DB33BB3C}" sibTransId="{F77C63A9-C08A-4B25-837A-49FEDF8AF2EA}"/>
    <dgm:cxn modelId="{A2D6CCA6-18E8-4558-9CDF-869F09493554}" type="presOf" srcId="{25BA5FDE-840C-4CCF-A481-C3AA5A2064AC}" destId="{718A27A1-8CC6-4A11-A2BF-70DA27C6B086}" srcOrd="0" destOrd="0" presId="urn:microsoft.com/office/officeart/2005/8/layout/vList6"/>
    <dgm:cxn modelId="{D4EF685E-50F3-4E70-BD69-742B32C99397}" srcId="{6BA35A47-1857-4090-9B4D-7414A99E996D}" destId="{9F3685E7-A834-4686-9F7E-EE2BBE0D610A}" srcOrd="4" destOrd="0" parTransId="{EA982D4C-E78E-4C47-A613-1624251910E5}" sibTransId="{8D508C53-6B73-4CF7-8CDE-B14B83E0E934}"/>
    <dgm:cxn modelId="{5F4654D5-EE90-4A93-ADB5-0949CA5E78EA}" type="presParOf" srcId="{1A5AF7DA-F045-44CA-B6E2-E084AD02C34F}" destId="{ECA93D4D-C67C-478C-BC4D-DD413D26FCAF}" srcOrd="0" destOrd="0" presId="urn:microsoft.com/office/officeart/2005/8/layout/vList6"/>
    <dgm:cxn modelId="{C40FB314-957E-4F68-BC51-C3AD56E6485E}" type="presParOf" srcId="{ECA93D4D-C67C-478C-BC4D-DD413D26FCAF}" destId="{7E240B7D-255E-4F83-B381-93A47CBB69CE}" srcOrd="0" destOrd="0" presId="urn:microsoft.com/office/officeart/2005/8/layout/vList6"/>
    <dgm:cxn modelId="{1BBFB4F6-3D71-4B3E-952D-347B7B231193}" type="presParOf" srcId="{ECA93D4D-C67C-478C-BC4D-DD413D26FCAF}" destId="{A46DE69F-CD12-4A74-99F9-A917F693A05D}" srcOrd="1" destOrd="0" presId="urn:microsoft.com/office/officeart/2005/8/layout/vList6"/>
    <dgm:cxn modelId="{19642AEF-0244-4779-AAD2-4F69CCBD913E}" type="presParOf" srcId="{1A5AF7DA-F045-44CA-B6E2-E084AD02C34F}" destId="{91798D14-B788-457C-B80C-380DB30CF8A2}" srcOrd="1" destOrd="0" presId="urn:microsoft.com/office/officeart/2005/8/layout/vList6"/>
    <dgm:cxn modelId="{C71ADCAA-D2EF-4256-8228-13216DE7A7D6}" type="presParOf" srcId="{1A5AF7DA-F045-44CA-B6E2-E084AD02C34F}" destId="{45564469-610C-4FE9-921D-9F4B3090E977}" srcOrd="2" destOrd="0" presId="urn:microsoft.com/office/officeart/2005/8/layout/vList6"/>
    <dgm:cxn modelId="{BC3C6D5D-F0DC-4C9F-8AF1-D4D15AB10DEE}" type="presParOf" srcId="{45564469-610C-4FE9-921D-9F4B3090E977}" destId="{44929828-C910-4195-B155-902B7800C990}" srcOrd="0" destOrd="0" presId="urn:microsoft.com/office/officeart/2005/8/layout/vList6"/>
    <dgm:cxn modelId="{1CD7A91F-4C5E-48B9-9474-DB0365F6807B}" type="presParOf" srcId="{45564469-610C-4FE9-921D-9F4B3090E977}" destId="{22B51F26-6EA1-4FCB-A29D-0A81B2064D7A}" srcOrd="1" destOrd="0" presId="urn:microsoft.com/office/officeart/2005/8/layout/vList6"/>
    <dgm:cxn modelId="{3FC8888C-FC16-47D9-B09D-9FBDCA27D863}" type="presParOf" srcId="{1A5AF7DA-F045-44CA-B6E2-E084AD02C34F}" destId="{09A0BF4B-8B37-4900-A7F8-10766A9AD4C3}" srcOrd="3" destOrd="0" presId="urn:microsoft.com/office/officeart/2005/8/layout/vList6"/>
    <dgm:cxn modelId="{4748313E-86A2-4914-AAAD-653EC361836D}" type="presParOf" srcId="{1A5AF7DA-F045-44CA-B6E2-E084AD02C34F}" destId="{C6A18E33-4F5A-4864-BCF2-7EF8A372FE8A}" srcOrd="4" destOrd="0" presId="urn:microsoft.com/office/officeart/2005/8/layout/vList6"/>
    <dgm:cxn modelId="{9DED66C5-3E61-48FE-BBB8-736087F15CA1}" type="presParOf" srcId="{C6A18E33-4F5A-4864-BCF2-7EF8A372FE8A}" destId="{A0BFD601-D743-4737-BBE9-8AB06F1F4F99}" srcOrd="0" destOrd="0" presId="urn:microsoft.com/office/officeart/2005/8/layout/vList6"/>
    <dgm:cxn modelId="{1A54D75A-70B8-4A1A-873D-F5FA2B7D427D}" type="presParOf" srcId="{C6A18E33-4F5A-4864-BCF2-7EF8A372FE8A}" destId="{A7890765-F37C-49B3-B588-1C0A9CD7F0FC}" srcOrd="1" destOrd="0" presId="urn:microsoft.com/office/officeart/2005/8/layout/vList6"/>
    <dgm:cxn modelId="{941EF220-8906-43B3-BC4D-80E5649E5665}" type="presParOf" srcId="{1A5AF7DA-F045-44CA-B6E2-E084AD02C34F}" destId="{A026EC12-D583-4152-B607-BB24F525A597}" srcOrd="5" destOrd="0" presId="urn:microsoft.com/office/officeart/2005/8/layout/vList6"/>
    <dgm:cxn modelId="{F08FCE15-E2B1-4F3D-8C0A-348353E299C8}" type="presParOf" srcId="{1A5AF7DA-F045-44CA-B6E2-E084AD02C34F}" destId="{1558D5F8-04C3-46FA-B4DE-2E566A6D93C5}" srcOrd="6" destOrd="0" presId="urn:microsoft.com/office/officeart/2005/8/layout/vList6"/>
    <dgm:cxn modelId="{5563706B-294A-4F1D-8519-B8480A6B2821}" type="presParOf" srcId="{1558D5F8-04C3-46FA-B4DE-2E566A6D93C5}" destId="{670B64C1-97F2-4F5D-9F01-416ECC67DD95}" srcOrd="0" destOrd="0" presId="urn:microsoft.com/office/officeart/2005/8/layout/vList6"/>
    <dgm:cxn modelId="{70EB3EA4-07F3-444B-8761-09D9D4430BFD}" type="presParOf" srcId="{1558D5F8-04C3-46FA-B4DE-2E566A6D93C5}" destId="{BEEF386D-A8CD-4091-88A5-091EE22C9161}" srcOrd="1" destOrd="0" presId="urn:microsoft.com/office/officeart/2005/8/layout/vList6"/>
    <dgm:cxn modelId="{B2C54E19-F979-4649-B930-A5A72873C704}" type="presParOf" srcId="{1A5AF7DA-F045-44CA-B6E2-E084AD02C34F}" destId="{B8BF7F38-B3EC-46A5-A6A6-1268EBED1EAF}" srcOrd="7" destOrd="0" presId="urn:microsoft.com/office/officeart/2005/8/layout/vList6"/>
    <dgm:cxn modelId="{575DA3A4-8923-4B01-BFA5-86EEED5B7860}" type="presParOf" srcId="{1A5AF7DA-F045-44CA-B6E2-E084AD02C34F}" destId="{2D32A238-F1A2-4B66-B15F-6B3F53A1BF8A}" srcOrd="8" destOrd="0" presId="urn:microsoft.com/office/officeart/2005/8/layout/vList6"/>
    <dgm:cxn modelId="{DF31CB21-F4AC-482D-9F8D-E2C8E0A2CFB5}" type="presParOf" srcId="{2D32A238-F1A2-4B66-B15F-6B3F53A1BF8A}" destId="{303F664D-0272-4CA5-BF63-E20AF4C90CC1}" srcOrd="0" destOrd="0" presId="urn:microsoft.com/office/officeart/2005/8/layout/vList6"/>
    <dgm:cxn modelId="{BD3540FB-DFF3-427D-B67A-9A89DC927453}" type="presParOf" srcId="{2D32A238-F1A2-4B66-B15F-6B3F53A1BF8A}" destId="{9E1A5602-5742-46A0-AAF1-CD5238F24F13}" srcOrd="1" destOrd="0" presId="urn:microsoft.com/office/officeart/2005/8/layout/vList6"/>
    <dgm:cxn modelId="{A578B70B-57FC-4605-A174-8775A44C28DA}" type="presParOf" srcId="{1A5AF7DA-F045-44CA-B6E2-E084AD02C34F}" destId="{7CF68F70-E67D-4024-9A90-1CD7171B2904}" srcOrd="9" destOrd="0" presId="urn:microsoft.com/office/officeart/2005/8/layout/vList6"/>
    <dgm:cxn modelId="{FA3BE75E-CAEB-4137-897E-6086368A12E2}" type="presParOf" srcId="{1A5AF7DA-F045-44CA-B6E2-E084AD02C34F}" destId="{1F7DA61B-CB27-4F11-B73F-00207090485F}" srcOrd="10" destOrd="0" presId="urn:microsoft.com/office/officeart/2005/8/layout/vList6"/>
    <dgm:cxn modelId="{70211B6D-9671-4069-BE00-6B00311EE181}" type="presParOf" srcId="{1F7DA61B-CB27-4F11-B73F-00207090485F}" destId="{A18019B2-FB69-418C-86FD-64AB2B327507}" srcOrd="0" destOrd="0" presId="urn:microsoft.com/office/officeart/2005/8/layout/vList6"/>
    <dgm:cxn modelId="{6258AF68-D5F8-4D82-B5D3-B8AEC4507453}" type="presParOf" srcId="{1F7DA61B-CB27-4F11-B73F-00207090485F}" destId="{718A27A1-8CC6-4A11-A2BF-70DA27C6B086}"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503526-D0C6-4A8A-9894-FE67DCC6A14C}" type="doc">
      <dgm:prSet loTypeId="urn:microsoft.com/office/officeart/2005/8/layout/default#3" loCatId="list" qsTypeId="urn:microsoft.com/office/officeart/2005/8/quickstyle/3d4" qsCatId="3D" csTypeId="urn:microsoft.com/office/officeart/2005/8/colors/accent2_3" csCatId="accent2" phldr="1"/>
      <dgm:spPr/>
      <dgm:t>
        <a:bodyPr/>
        <a:lstStyle/>
        <a:p>
          <a:endParaRPr lang="en-US"/>
        </a:p>
      </dgm:t>
    </dgm:pt>
    <dgm:pt modelId="{FC912487-024F-4B8D-8667-AC316AB60705}">
      <dgm:prSet phldrT="[Text]"/>
      <dgm:spPr/>
      <dgm:t>
        <a:bodyPr/>
        <a:lstStyle/>
        <a:p>
          <a:r>
            <a:rPr lang="en-US" b="1" dirty="0" smtClean="0">
              <a:solidFill>
                <a:schemeClr val="tx1"/>
              </a:solidFill>
            </a:rPr>
            <a:t>A – Initial closed</a:t>
          </a:r>
          <a:endParaRPr lang="en-US" b="1" dirty="0">
            <a:solidFill>
              <a:schemeClr val="tx1"/>
            </a:solidFill>
          </a:endParaRPr>
        </a:p>
      </dgm:t>
    </dgm:pt>
    <dgm:pt modelId="{B908AEA6-92EC-45B8-BD12-D040EAA3ACF3}" type="parTrans" cxnId="{0E34A842-1184-4D1F-9127-9521C20855F4}">
      <dgm:prSet/>
      <dgm:spPr/>
      <dgm:t>
        <a:bodyPr/>
        <a:lstStyle/>
        <a:p>
          <a:endParaRPr lang="en-US"/>
        </a:p>
      </dgm:t>
    </dgm:pt>
    <dgm:pt modelId="{F2BBCB1A-A250-42D6-8908-3D434F6FEC56}" type="sibTrans" cxnId="{0E34A842-1184-4D1F-9127-9521C20855F4}">
      <dgm:prSet/>
      <dgm:spPr/>
      <dgm:t>
        <a:bodyPr/>
        <a:lstStyle/>
        <a:p>
          <a:endParaRPr lang="en-US"/>
        </a:p>
      </dgm:t>
    </dgm:pt>
    <dgm:pt modelId="{66C5A5D6-42B6-46D1-B5FF-59306987F106}">
      <dgm:prSet phldrT="[Text]"/>
      <dgm:spPr/>
      <dgm:t>
        <a:bodyPr/>
        <a:lstStyle/>
        <a:p>
          <a:r>
            <a:rPr lang="en-US" b="1" dirty="0" smtClean="0">
              <a:solidFill>
                <a:schemeClr val="tx1"/>
              </a:solidFill>
            </a:rPr>
            <a:t>G – Subsequent delayed</a:t>
          </a:r>
          <a:endParaRPr lang="en-US" b="1" dirty="0">
            <a:solidFill>
              <a:schemeClr val="tx1"/>
            </a:solidFill>
          </a:endParaRPr>
        </a:p>
      </dgm:t>
    </dgm:pt>
    <dgm:pt modelId="{201D4561-3005-4A19-ADD4-11E566B6E7C2}" type="parTrans" cxnId="{444A5856-19CC-4519-B6EF-A6E3528664A3}">
      <dgm:prSet/>
      <dgm:spPr/>
      <dgm:t>
        <a:bodyPr/>
        <a:lstStyle/>
        <a:p>
          <a:endParaRPr lang="en-US"/>
        </a:p>
      </dgm:t>
    </dgm:pt>
    <dgm:pt modelId="{9CFEA1A0-DE2D-4441-8360-924E1724501F}" type="sibTrans" cxnId="{444A5856-19CC-4519-B6EF-A6E3528664A3}">
      <dgm:prSet/>
      <dgm:spPr/>
      <dgm:t>
        <a:bodyPr/>
        <a:lstStyle/>
        <a:p>
          <a:endParaRPr lang="en-US"/>
        </a:p>
      </dgm:t>
    </dgm:pt>
    <dgm:pt modelId="{2DCCAF93-614C-4A5F-88E8-3E8ADEDD5489}">
      <dgm:prSet phldrT="[Text]"/>
      <dgm:spPr/>
      <dgm:t>
        <a:bodyPr/>
        <a:lstStyle/>
        <a:p>
          <a:r>
            <a:rPr lang="en-US" b="1" dirty="0" smtClean="0">
              <a:solidFill>
                <a:schemeClr val="tx1"/>
              </a:solidFill>
            </a:rPr>
            <a:t>K – Subsequent nonunion</a:t>
          </a:r>
          <a:endParaRPr lang="en-US" b="1" dirty="0">
            <a:solidFill>
              <a:schemeClr val="tx1"/>
            </a:solidFill>
          </a:endParaRPr>
        </a:p>
      </dgm:t>
    </dgm:pt>
    <dgm:pt modelId="{9B27C4E9-81BF-4447-ABC2-09E806AB62D7}" type="parTrans" cxnId="{DD47D070-FECF-4C9E-90DF-6FAD18A43EF6}">
      <dgm:prSet/>
      <dgm:spPr/>
      <dgm:t>
        <a:bodyPr/>
        <a:lstStyle/>
        <a:p>
          <a:endParaRPr lang="en-US"/>
        </a:p>
      </dgm:t>
    </dgm:pt>
    <dgm:pt modelId="{37BC457D-83CC-499F-A633-022DFBDEC55B}" type="sibTrans" cxnId="{DD47D070-FECF-4C9E-90DF-6FAD18A43EF6}">
      <dgm:prSet/>
      <dgm:spPr/>
      <dgm:t>
        <a:bodyPr/>
        <a:lstStyle/>
        <a:p>
          <a:endParaRPr lang="en-US"/>
        </a:p>
      </dgm:t>
    </dgm:pt>
    <dgm:pt modelId="{513C03A1-BD56-411F-8603-93F56A4C195B}">
      <dgm:prSet phldrT="[Text]"/>
      <dgm:spPr/>
      <dgm:t>
        <a:bodyPr/>
        <a:lstStyle/>
        <a:p>
          <a:r>
            <a:rPr lang="en-US" b="1" dirty="0" smtClean="0">
              <a:solidFill>
                <a:schemeClr val="tx1"/>
              </a:solidFill>
            </a:rPr>
            <a:t>P – Subsequent malunio</a:t>
          </a:r>
          <a:r>
            <a:rPr lang="en-US" dirty="0" smtClean="0"/>
            <a:t>n</a:t>
          </a:r>
          <a:endParaRPr lang="en-US" dirty="0"/>
        </a:p>
      </dgm:t>
    </dgm:pt>
    <dgm:pt modelId="{6E2FCC54-8FF1-4F16-986D-FDBC539C1D31}" type="parTrans" cxnId="{CBEE55A6-72E1-4CA9-B22E-D11D37B32D88}">
      <dgm:prSet/>
      <dgm:spPr/>
      <dgm:t>
        <a:bodyPr/>
        <a:lstStyle/>
        <a:p>
          <a:endParaRPr lang="en-US"/>
        </a:p>
      </dgm:t>
    </dgm:pt>
    <dgm:pt modelId="{8BDDD256-8C50-4B5F-AAFA-6C9545621938}" type="sibTrans" cxnId="{CBEE55A6-72E1-4CA9-B22E-D11D37B32D88}">
      <dgm:prSet/>
      <dgm:spPr/>
      <dgm:t>
        <a:bodyPr/>
        <a:lstStyle/>
        <a:p>
          <a:endParaRPr lang="en-US"/>
        </a:p>
      </dgm:t>
    </dgm:pt>
    <dgm:pt modelId="{154509ED-E421-499E-9669-09757123023B}">
      <dgm:prSet phldrT="[Text]"/>
      <dgm:spPr/>
      <dgm:t>
        <a:bodyPr/>
        <a:lstStyle/>
        <a:p>
          <a:r>
            <a:rPr lang="en-US" b="1" dirty="0" smtClean="0">
              <a:solidFill>
                <a:schemeClr val="tx1"/>
              </a:solidFill>
            </a:rPr>
            <a:t>S - Sequela</a:t>
          </a:r>
          <a:endParaRPr lang="en-US" b="1" dirty="0">
            <a:solidFill>
              <a:schemeClr val="tx1"/>
            </a:solidFill>
          </a:endParaRPr>
        </a:p>
      </dgm:t>
    </dgm:pt>
    <dgm:pt modelId="{497E1106-DB30-461D-9FEF-9CB9F0FAAA4B}" type="parTrans" cxnId="{44B713E6-C42B-46C2-A54B-AF239AC4AB5A}">
      <dgm:prSet/>
      <dgm:spPr/>
      <dgm:t>
        <a:bodyPr/>
        <a:lstStyle/>
        <a:p>
          <a:endParaRPr lang="en-US"/>
        </a:p>
      </dgm:t>
    </dgm:pt>
    <dgm:pt modelId="{2F1F5689-8EB7-4BC6-BF27-B9973F065AF6}" type="sibTrans" cxnId="{44B713E6-C42B-46C2-A54B-AF239AC4AB5A}">
      <dgm:prSet/>
      <dgm:spPr/>
      <dgm:t>
        <a:bodyPr/>
        <a:lstStyle/>
        <a:p>
          <a:endParaRPr lang="en-US"/>
        </a:p>
      </dgm:t>
    </dgm:pt>
    <dgm:pt modelId="{2EB4C29F-8A04-4048-8154-389B2A405342}">
      <dgm:prSet phldrT="[Text]"/>
      <dgm:spPr/>
      <dgm:t>
        <a:bodyPr/>
        <a:lstStyle/>
        <a:p>
          <a:r>
            <a:rPr lang="en-US" b="1" dirty="0" smtClean="0">
              <a:solidFill>
                <a:schemeClr val="tx1"/>
              </a:solidFill>
            </a:rPr>
            <a:t>B – Initial open</a:t>
          </a:r>
          <a:endParaRPr lang="en-US" b="1" dirty="0">
            <a:solidFill>
              <a:schemeClr val="tx1"/>
            </a:solidFill>
          </a:endParaRPr>
        </a:p>
      </dgm:t>
    </dgm:pt>
    <dgm:pt modelId="{E76391EE-346D-4E4F-AD69-DB22AFAB6CCF}" type="parTrans" cxnId="{2B800A3B-3A1B-4F67-9758-2CF5F49EFBB0}">
      <dgm:prSet/>
      <dgm:spPr/>
      <dgm:t>
        <a:bodyPr/>
        <a:lstStyle/>
        <a:p>
          <a:endParaRPr lang="en-US"/>
        </a:p>
      </dgm:t>
    </dgm:pt>
    <dgm:pt modelId="{9C93B0EC-8F79-4E24-9F5A-82A673D72410}" type="sibTrans" cxnId="{2B800A3B-3A1B-4F67-9758-2CF5F49EFBB0}">
      <dgm:prSet/>
      <dgm:spPr/>
      <dgm:t>
        <a:bodyPr/>
        <a:lstStyle/>
        <a:p>
          <a:endParaRPr lang="en-US"/>
        </a:p>
      </dgm:t>
    </dgm:pt>
    <dgm:pt modelId="{C9E911DF-8AF0-4A57-8241-7EF1501DD30D}">
      <dgm:prSet phldrT="[Text]"/>
      <dgm:spPr/>
      <dgm:t>
        <a:bodyPr/>
        <a:lstStyle/>
        <a:p>
          <a:r>
            <a:rPr lang="en-US" b="1" dirty="0" smtClean="0">
              <a:solidFill>
                <a:schemeClr val="tx1"/>
              </a:solidFill>
            </a:rPr>
            <a:t>D – Subsequent routine</a:t>
          </a:r>
          <a:endParaRPr lang="en-US" b="1" dirty="0">
            <a:solidFill>
              <a:schemeClr val="tx1"/>
            </a:solidFill>
          </a:endParaRPr>
        </a:p>
      </dgm:t>
    </dgm:pt>
    <dgm:pt modelId="{3EA822B0-B700-4B38-A235-DF9776DD35BB}" type="parTrans" cxnId="{EEE3C94D-3635-4731-8B3E-79DFE9E6A9F0}">
      <dgm:prSet/>
      <dgm:spPr/>
      <dgm:t>
        <a:bodyPr/>
        <a:lstStyle/>
        <a:p>
          <a:endParaRPr lang="en-US"/>
        </a:p>
      </dgm:t>
    </dgm:pt>
    <dgm:pt modelId="{7B57BD00-5A30-437A-A5F4-4661B85C0CFC}" type="sibTrans" cxnId="{EEE3C94D-3635-4731-8B3E-79DFE9E6A9F0}">
      <dgm:prSet/>
      <dgm:spPr/>
      <dgm:t>
        <a:bodyPr/>
        <a:lstStyle/>
        <a:p>
          <a:endParaRPr lang="en-US"/>
        </a:p>
      </dgm:t>
    </dgm:pt>
    <dgm:pt modelId="{10301F9E-E333-4976-A8D3-964EA914C246}" type="pres">
      <dgm:prSet presAssocID="{4F503526-D0C6-4A8A-9894-FE67DCC6A14C}" presName="diagram" presStyleCnt="0">
        <dgm:presLayoutVars>
          <dgm:dir/>
          <dgm:resizeHandles val="exact"/>
        </dgm:presLayoutVars>
      </dgm:prSet>
      <dgm:spPr/>
      <dgm:t>
        <a:bodyPr/>
        <a:lstStyle/>
        <a:p>
          <a:endParaRPr lang="en-US"/>
        </a:p>
      </dgm:t>
    </dgm:pt>
    <dgm:pt modelId="{334EC3CB-023E-418E-BB22-EB85D624172D}" type="pres">
      <dgm:prSet presAssocID="{FC912487-024F-4B8D-8667-AC316AB60705}" presName="node" presStyleLbl="node1" presStyleIdx="0" presStyleCnt="7">
        <dgm:presLayoutVars>
          <dgm:bulletEnabled val="1"/>
        </dgm:presLayoutVars>
      </dgm:prSet>
      <dgm:spPr/>
      <dgm:t>
        <a:bodyPr/>
        <a:lstStyle/>
        <a:p>
          <a:endParaRPr lang="en-US"/>
        </a:p>
      </dgm:t>
    </dgm:pt>
    <dgm:pt modelId="{614EAAD8-194B-4AAB-8948-5DA34006204C}" type="pres">
      <dgm:prSet presAssocID="{F2BBCB1A-A250-42D6-8908-3D434F6FEC56}" presName="sibTrans" presStyleCnt="0"/>
      <dgm:spPr/>
    </dgm:pt>
    <dgm:pt modelId="{CF856780-28F1-4641-AEAD-CDDE8D254265}" type="pres">
      <dgm:prSet presAssocID="{2EB4C29F-8A04-4048-8154-389B2A405342}" presName="node" presStyleLbl="node1" presStyleIdx="1" presStyleCnt="7">
        <dgm:presLayoutVars>
          <dgm:bulletEnabled val="1"/>
        </dgm:presLayoutVars>
      </dgm:prSet>
      <dgm:spPr/>
      <dgm:t>
        <a:bodyPr/>
        <a:lstStyle/>
        <a:p>
          <a:endParaRPr lang="en-US"/>
        </a:p>
      </dgm:t>
    </dgm:pt>
    <dgm:pt modelId="{9F34796B-4E26-403A-B75B-D545270AB01C}" type="pres">
      <dgm:prSet presAssocID="{9C93B0EC-8F79-4E24-9F5A-82A673D72410}" presName="sibTrans" presStyleCnt="0"/>
      <dgm:spPr/>
    </dgm:pt>
    <dgm:pt modelId="{87C7443B-C6E1-44F4-A34E-D675CB74DB71}" type="pres">
      <dgm:prSet presAssocID="{C9E911DF-8AF0-4A57-8241-7EF1501DD30D}" presName="node" presStyleLbl="node1" presStyleIdx="2" presStyleCnt="7">
        <dgm:presLayoutVars>
          <dgm:bulletEnabled val="1"/>
        </dgm:presLayoutVars>
      </dgm:prSet>
      <dgm:spPr/>
      <dgm:t>
        <a:bodyPr/>
        <a:lstStyle/>
        <a:p>
          <a:endParaRPr lang="en-US"/>
        </a:p>
      </dgm:t>
    </dgm:pt>
    <dgm:pt modelId="{EE9FE5DE-3452-445C-B7B2-4D2A9142215D}" type="pres">
      <dgm:prSet presAssocID="{7B57BD00-5A30-437A-A5F4-4661B85C0CFC}" presName="sibTrans" presStyleCnt="0"/>
      <dgm:spPr/>
    </dgm:pt>
    <dgm:pt modelId="{B731EA99-CC64-40F4-BBD6-8DC2965DD9F5}" type="pres">
      <dgm:prSet presAssocID="{66C5A5D6-42B6-46D1-B5FF-59306987F106}" presName="node" presStyleLbl="node1" presStyleIdx="3" presStyleCnt="7">
        <dgm:presLayoutVars>
          <dgm:bulletEnabled val="1"/>
        </dgm:presLayoutVars>
      </dgm:prSet>
      <dgm:spPr/>
      <dgm:t>
        <a:bodyPr/>
        <a:lstStyle/>
        <a:p>
          <a:endParaRPr lang="en-US"/>
        </a:p>
      </dgm:t>
    </dgm:pt>
    <dgm:pt modelId="{DF9E317B-38E5-48C1-A889-7C8773111C8F}" type="pres">
      <dgm:prSet presAssocID="{9CFEA1A0-DE2D-4441-8360-924E1724501F}" presName="sibTrans" presStyleCnt="0"/>
      <dgm:spPr/>
    </dgm:pt>
    <dgm:pt modelId="{9FEC52D7-3BB4-442E-9E08-2AC59DEBB238}" type="pres">
      <dgm:prSet presAssocID="{2DCCAF93-614C-4A5F-88E8-3E8ADEDD5489}" presName="node" presStyleLbl="node1" presStyleIdx="4" presStyleCnt="7">
        <dgm:presLayoutVars>
          <dgm:bulletEnabled val="1"/>
        </dgm:presLayoutVars>
      </dgm:prSet>
      <dgm:spPr/>
      <dgm:t>
        <a:bodyPr/>
        <a:lstStyle/>
        <a:p>
          <a:endParaRPr lang="en-US"/>
        </a:p>
      </dgm:t>
    </dgm:pt>
    <dgm:pt modelId="{02F67E71-3D94-4DF9-A42F-1CC066DD6CB4}" type="pres">
      <dgm:prSet presAssocID="{37BC457D-83CC-499F-A633-022DFBDEC55B}" presName="sibTrans" presStyleCnt="0"/>
      <dgm:spPr/>
    </dgm:pt>
    <dgm:pt modelId="{D485C03B-488A-4B5B-8FF7-67978C09D044}" type="pres">
      <dgm:prSet presAssocID="{513C03A1-BD56-411F-8603-93F56A4C195B}" presName="node" presStyleLbl="node1" presStyleIdx="5" presStyleCnt="7">
        <dgm:presLayoutVars>
          <dgm:bulletEnabled val="1"/>
        </dgm:presLayoutVars>
      </dgm:prSet>
      <dgm:spPr/>
      <dgm:t>
        <a:bodyPr/>
        <a:lstStyle/>
        <a:p>
          <a:endParaRPr lang="en-US"/>
        </a:p>
      </dgm:t>
    </dgm:pt>
    <dgm:pt modelId="{AF858E2D-1B6A-4684-BA2C-FFD3A1062970}" type="pres">
      <dgm:prSet presAssocID="{8BDDD256-8C50-4B5F-AAFA-6C9545621938}" presName="sibTrans" presStyleCnt="0"/>
      <dgm:spPr/>
    </dgm:pt>
    <dgm:pt modelId="{DD75FBA1-8E9C-4C33-BDEE-242CAFA0CB47}" type="pres">
      <dgm:prSet presAssocID="{154509ED-E421-499E-9669-09757123023B}" presName="node" presStyleLbl="node1" presStyleIdx="6" presStyleCnt="7">
        <dgm:presLayoutVars>
          <dgm:bulletEnabled val="1"/>
        </dgm:presLayoutVars>
      </dgm:prSet>
      <dgm:spPr/>
      <dgm:t>
        <a:bodyPr/>
        <a:lstStyle/>
        <a:p>
          <a:endParaRPr lang="en-US"/>
        </a:p>
      </dgm:t>
    </dgm:pt>
  </dgm:ptLst>
  <dgm:cxnLst>
    <dgm:cxn modelId="{C7B3D617-8CCD-441A-BFCA-4687F5592038}" type="presOf" srcId="{66C5A5D6-42B6-46D1-B5FF-59306987F106}" destId="{B731EA99-CC64-40F4-BBD6-8DC2965DD9F5}" srcOrd="0" destOrd="0" presId="urn:microsoft.com/office/officeart/2005/8/layout/default#3"/>
    <dgm:cxn modelId="{44B713E6-C42B-46C2-A54B-AF239AC4AB5A}" srcId="{4F503526-D0C6-4A8A-9894-FE67DCC6A14C}" destId="{154509ED-E421-499E-9669-09757123023B}" srcOrd="6" destOrd="0" parTransId="{497E1106-DB30-461D-9FEF-9CB9F0FAAA4B}" sibTransId="{2F1F5689-8EB7-4BC6-BF27-B9973F065AF6}"/>
    <dgm:cxn modelId="{69817DFC-D834-4CB5-A7F4-72DFF9546E4B}" type="presOf" srcId="{154509ED-E421-499E-9669-09757123023B}" destId="{DD75FBA1-8E9C-4C33-BDEE-242CAFA0CB47}" srcOrd="0" destOrd="0" presId="urn:microsoft.com/office/officeart/2005/8/layout/default#3"/>
    <dgm:cxn modelId="{9095BC4D-2E98-4E44-8454-679C1E3F72B6}" type="presOf" srcId="{C9E911DF-8AF0-4A57-8241-7EF1501DD30D}" destId="{87C7443B-C6E1-44F4-A34E-D675CB74DB71}" srcOrd="0" destOrd="0" presId="urn:microsoft.com/office/officeart/2005/8/layout/default#3"/>
    <dgm:cxn modelId="{D545A970-B62F-46FC-8DB6-D576919526A7}" type="presOf" srcId="{2DCCAF93-614C-4A5F-88E8-3E8ADEDD5489}" destId="{9FEC52D7-3BB4-442E-9E08-2AC59DEBB238}" srcOrd="0" destOrd="0" presId="urn:microsoft.com/office/officeart/2005/8/layout/default#3"/>
    <dgm:cxn modelId="{EEE3C94D-3635-4731-8B3E-79DFE9E6A9F0}" srcId="{4F503526-D0C6-4A8A-9894-FE67DCC6A14C}" destId="{C9E911DF-8AF0-4A57-8241-7EF1501DD30D}" srcOrd="2" destOrd="0" parTransId="{3EA822B0-B700-4B38-A235-DF9776DD35BB}" sibTransId="{7B57BD00-5A30-437A-A5F4-4661B85C0CFC}"/>
    <dgm:cxn modelId="{CBEE55A6-72E1-4CA9-B22E-D11D37B32D88}" srcId="{4F503526-D0C6-4A8A-9894-FE67DCC6A14C}" destId="{513C03A1-BD56-411F-8603-93F56A4C195B}" srcOrd="5" destOrd="0" parTransId="{6E2FCC54-8FF1-4F16-986D-FDBC539C1D31}" sibTransId="{8BDDD256-8C50-4B5F-AAFA-6C9545621938}"/>
    <dgm:cxn modelId="{0C752847-9637-4BAB-8B5D-DBE60630AA5F}" type="presOf" srcId="{513C03A1-BD56-411F-8603-93F56A4C195B}" destId="{D485C03B-488A-4B5B-8FF7-67978C09D044}" srcOrd="0" destOrd="0" presId="urn:microsoft.com/office/officeart/2005/8/layout/default#3"/>
    <dgm:cxn modelId="{444A5856-19CC-4519-B6EF-A6E3528664A3}" srcId="{4F503526-D0C6-4A8A-9894-FE67DCC6A14C}" destId="{66C5A5D6-42B6-46D1-B5FF-59306987F106}" srcOrd="3" destOrd="0" parTransId="{201D4561-3005-4A19-ADD4-11E566B6E7C2}" sibTransId="{9CFEA1A0-DE2D-4441-8360-924E1724501F}"/>
    <dgm:cxn modelId="{FE5B5DC6-110C-4A75-B667-70BCAEFAC31A}" type="presOf" srcId="{2EB4C29F-8A04-4048-8154-389B2A405342}" destId="{CF856780-28F1-4641-AEAD-CDDE8D254265}" srcOrd="0" destOrd="0" presId="urn:microsoft.com/office/officeart/2005/8/layout/default#3"/>
    <dgm:cxn modelId="{8AB017CB-35A7-428A-9F93-652E670E9898}" type="presOf" srcId="{FC912487-024F-4B8D-8667-AC316AB60705}" destId="{334EC3CB-023E-418E-BB22-EB85D624172D}" srcOrd="0" destOrd="0" presId="urn:microsoft.com/office/officeart/2005/8/layout/default#3"/>
    <dgm:cxn modelId="{9AA82455-1800-4FA3-A9D9-07EB8AD0C949}" type="presOf" srcId="{4F503526-D0C6-4A8A-9894-FE67DCC6A14C}" destId="{10301F9E-E333-4976-A8D3-964EA914C246}" srcOrd="0" destOrd="0" presId="urn:microsoft.com/office/officeart/2005/8/layout/default#3"/>
    <dgm:cxn modelId="{2B800A3B-3A1B-4F67-9758-2CF5F49EFBB0}" srcId="{4F503526-D0C6-4A8A-9894-FE67DCC6A14C}" destId="{2EB4C29F-8A04-4048-8154-389B2A405342}" srcOrd="1" destOrd="0" parTransId="{E76391EE-346D-4E4F-AD69-DB22AFAB6CCF}" sibTransId="{9C93B0EC-8F79-4E24-9F5A-82A673D72410}"/>
    <dgm:cxn modelId="{DD47D070-FECF-4C9E-90DF-6FAD18A43EF6}" srcId="{4F503526-D0C6-4A8A-9894-FE67DCC6A14C}" destId="{2DCCAF93-614C-4A5F-88E8-3E8ADEDD5489}" srcOrd="4" destOrd="0" parTransId="{9B27C4E9-81BF-4447-ABC2-09E806AB62D7}" sibTransId="{37BC457D-83CC-499F-A633-022DFBDEC55B}"/>
    <dgm:cxn modelId="{0E34A842-1184-4D1F-9127-9521C20855F4}" srcId="{4F503526-D0C6-4A8A-9894-FE67DCC6A14C}" destId="{FC912487-024F-4B8D-8667-AC316AB60705}" srcOrd="0" destOrd="0" parTransId="{B908AEA6-92EC-45B8-BD12-D040EAA3ACF3}" sibTransId="{F2BBCB1A-A250-42D6-8908-3D434F6FEC56}"/>
    <dgm:cxn modelId="{46B0B68C-45A2-49ED-A756-6E71B08A3A64}" type="presParOf" srcId="{10301F9E-E333-4976-A8D3-964EA914C246}" destId="{334EC3CB-023E-418E-BB22-EB85D624172D}" srcOrd="0" destOrd="0" presId="urn:microsoft.com/office/officeart/2005/8/layout/default#3"/>
    <dgm:cxn modelId="{6DC016DB-4421-48C5-A780-EF6F99AE1EB5}" type="presParOf" srcId="{10301F9E-E333-4976-A8D3-964EA914C246}" destId="{614EAAD8-194B-4AAB-8948-5DA34006204C}" srcOrd="1" destOrd="0" presId="urn:microsoft.com/office/officeart/2005/8/layout/default#3"/>
    <dgm:cxn modelId="{B30627B2-00BE-49F2-BB91-3CD2FDD42F5D}" type="presParOf" srcId="{10301F9E-E333-4976-A8D3-964EA914C246}" destId="{CF856780-28F1-4641-AEAD-CDDE8D254265}" srcOrd="2" destOrd="0" presId="urn:microsoft.com/office/officeart/2005/8/layout/default#3"/>
    <dgm:cxn modelId="{1C1CCF50-4DA0-4A38-B324-50EACCE18A60}" type="presParOf" srcId="{10301F9E-E333-4976-A8D3-964EA914C246}" destId="{9F34796B-4E26-403A-B75B-D545270AB01C}" srcOrd="3" destOrd="0" presId="urn:microsoft.com/office/officeart/2005/8/layout/default#3"/>
    <dgm:cxn modelId="{01EE7C66-CA80-4F11-992C-C862C06E1662}" type="presParOf" srcId="{10301F9E-E333-4976-A8D3-964EA914C246}" destId="{87C7443B-C6E1-44F4-A34E-D675CB74DB71}" srcOrd="4" destOrd="0" presId="urn:microsoft.com/office/officeart/2005/8/layout/default#3"/>
    <dgm:cxn modelId="{7FAADF29-1A85-4797-801C-F876373E64DC}" type="presParOf" srcId="{10301F9E-E333-4976-A8D3-964EA914C246}" destId="{EE9FE5DE-3452-445C-B7B2-4D2A9142215D}" srcOrd="5" destOrd="0" presId="urn:microsoft.com/office/officeart/2005/8/layout/default#3"/>
    <dgm:cxn modelId="{9867DDB3-A0D9-4E91-AECC-E932D8979675}" type="presParOf" srcId="{10301F9E-E333-4976-A8D3-964EA914C246}" destId="{B731EA99-CC64-40F4-BBD6-8DC2965DD9F5}" srcOrd="6" destOrd="0" presId="urn:microsoft.com/office/officeart/2005/8/layout/default#3"/>
    <dgm:cxn modelId="{64BD8DE2-ABA4-4681-A28E-B632A0A76891}" type="presParOf" srcId="{10301F9E-E333-4976-A8D3-964EA914C246}" destId="{DF9E317B-38E5-48C1-A889-7C8773111C8F}" srcOrd="7" destOrd="0" presId="urn:microsoft.com/office/officeart/2005/8/layout/default#3"/>
    <dgm:cxn modelId="{FF5C3C70-5225-48ED-8277-DAB9970BEAC9}" type="presParOf" srcId="{10301F9E-E333-4976-A8D3-964EA914C246}" destId="{9FEC52D7-3BB4-442E-9E08-2AC59DEBB238}" srcOrd="8" destOrd="0" presId="urn:microsoft.com/office/officeart/2005/8/layout/default#3"/>
    <dgm:cxn modelId="{3F558153-F66E-4EFE-BAE5-D018EF593E9B}" type="presParOf" srcId="{10301F9E-E333-4976-A8D3-964EA914C246}" destId="{02F67E71-3D94-4DF9-A42F-1CC066DD6CB4}" srcOrd="9" destOrd="0" presId="urn:microsoft.com/office/officeart/2005/8/layout/default#3"/>
    <dgm:cxn modelId="{C2FA6507-7465-4150-8AAF-6422711BF7AB}" type="presParOf" srcId="{10301F9E-E333-4976-A8D3-964EA914C246}" destId="{D485C03B-488A-4B5B-8FF7-67978C09D044}" srcOrd="10" destOrd="0" presId="urn:microsoft.com/office/officeart/2005/8/layout/default#3"/>
    <dgm:cxn modelId="{6BEBC30C-C855-49F2-B103-4322B45652B5}" type="presParOf" srcId="{10301F9E-E333-4976-A8D3-964EA914C246}" destId="{AF858E2D-1B6A-4684-BA2C-FFD3A1062970}" srcOrd="11" destOrd="0" presId="urn:microsoft.com/office/officeart/2005/8/layout/default#3"/>
    <dgm:cxn modelId="{BEC496E0-2DA6-47B0-8B5C-3DCAC409C277}" type="presParOf" srcId="{10301F9E-E333-4976-A8D3-964EA914C246}" destId="{DD75FBA1-8E9C-4C33-BDEE-242CAFA0CB47}" srcOrd="12"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64256D-A80F-4FEA-96CD-5F0422496CBC}" type="doc">
      <dgm:prSet loTypeId="urn:microsoft.com/office/officeart/2005/8/layout/chevron2" loCatId="list" qsTypeId="urn:microsoft.com/office/officeart/2005/8/quickstyle/simple5" qsCatId="simple" csTypeId="urn:microsoft.com/office/officeart/2005/8/colors/accent2_2" csCatId="accent2" phldr="1"/>
      <dgm:spPr/>
      <dgm:t>
        <a:bodyPr/>
        <a:lstStyle/>
        <a:p>
          <a:endParaRPr lang="en-US"/>
        </a:p>
      </dgm:t>
    </dgm:pt>
    <dgm:pt modelId="{43313F46-BDEA-4342-A21F-FD86E04AF67E}">
      <dgm:prSet phldrT="[Text]"/>
      <dgm:spPr/>
      <dgm:t>
        <a:bodyPr/>
        <a:lstStyle/>
        <a:p>
          <a:r>
            <a:rPr lang="en-US" dirty="0" smtClean="0"/>
            <a:t>I</a:t>
          </a:r>
          <a:endParaRPr lang="en-US" dirty="0"/>
        </a:p>
      </dgm:t>
    </dgm:pt>
    <dgm:pt modelId="{C9381D80-2FCD-4B79-8954-C23BDAFA1DCB}" type="parTrans" cxnId="{CC428F00-4B26-4798-9A82-5C99B2322CC7}">
      <dgm:prSet/>
      <dgm:spPr/>
      <dgm:t>
        <a:bodyPr/>
        <a:lstStyle/>
        <a:p>
          <a:endParaRPr lang="en-US"/>
        </a:p>
      </dgm:t>
    </dgm:pt>
    <dgm:pt modelId="{4D75CC66-F279-42EE-9A4C-F48641582851}" type="sibTrans" cxnId="{CC428F00-4B26-4798-9A82-5C99B2322CC7}">
      <dgm:prSet/>
      <dgm:spPr/>
      <dgm:t>
        <a:bodyPr/>
        <a:lstStyle/>
        <a:p>
          <a:endParaRPr lang="en-US"/>
        </a:p>
      </dgm:t>
    </dgm:pt>
    <dgm:pt modelId="{4408C2C0-9F0D-4744-9485-192F848F342F}">
      <dgm:prSet phldrT="[Text]" custT="1"/>
      <dgm:spPr/>
      <dgm:t>
        <a:bodyPr/>
        <a:lstStyle/>
        <a:p>
          <a:r>
            <a:rPr lang="en-US" sz="2000" dirty="0" smtClean="0"/>
            <a:t>Low energy, Wound less than 1 cm</a:t>
          </a:r>
          <a:endParaRPr lang="en-US" sz="2000" dirty="0"/>
        </a:p>
      </dgm:t>
    </dgm:pt>
    <dgm:pt modelId="{60652921-C407-4FCC-9BDF-5E672C96B99D}" type="parTrans" cxnId="{5160D358-5470-4BB0-A06D-0C7881582127}">
      <dgm:prSet/>
      <dgm:spPr/>
      <dgm:t>
        <a:bodyPr/>
        <a:lstStyle/>
        <a:p>
          <a:endParaRPr lang="en-US"/>
        </a:p>
      </dgm:t>
    </dgm:pt>
    <dgm:pt modelId="{A6C17B9F-ABA6-4B67-AA12-76F15E17F333}" type="sibTrans" cxnId="{5160D358-5470-4BB0-A06D-0C7881582127}">
      <dgm:prSet/>
      <dgm:spPr/>
      <dgm:t>
        <a:bodyPr/>
        <a:lstStyle/>
        <a:p>
          <a:endParaRPr lang="en-US"/>
        </a:p>
      </dgm:t>
    </dgm:pt>
    <dgm:pt modelId="{7A929687-F1BB-4235-B987-7505DD764789}">
      <dgm:prSet phldrT="[Text]"/>
      <dgm:spPr/>
      <dgm:t>
        <a:bodyPr/>
        <a:lstStyle/>
        <a:p>
          <a:r>
            <a:rPr lang="en-US" dirty="0" smtClean="0"/>
            <a:t>II</a:t>
          </a:r>
          <a:endParaRPr lang="en-US" dirty="0"/>
        </a:p>
      </dgm:t>
    </dgm:pt>
    <dgm:pt modelId="{74396B47-E103-4D15-B38A-12E27651D6E9}" type="parTrans" cxnId="{BAE67C1D-0B24-4DFC-832F-B32EFD357052}">
      <dgm:prSet/>
      <dgm:spPr/>
      <dgm:t>
        <a:bodyPr/>
        <a:lstStyle/>
        <a:p>
          <a:endParaRPr lang="en-US"/>
        </a:p>
      </dgm:t>
    </dgm:pt>
    <dgm:pt modelId="{5F3FE7CC-05FD-4E4F-A275-FC3DDDB0D3DB}" type="sibTrans" cxnId="{BAE67C1D-0B24-4DFC-832F-B32EFD357052}">
      <dgm:prSet/>
      <dgm:spPr/>
      <dgm:t>
        <a:bodyPr/>
        <a:lstStyle/>
        <a:p>
          <a:endParaRPr lang="en-US"/>
        </a:p>
      </dgm:t>
    </dgm:pt>
    <dgm:pt modelId="{49041899-82C7-4F82-82A6-15322EE98CAD}">
      <dgm:prSet phldrT="[Text]"/>
      <dgm:spPr/>
      <dgm:t>
        <a:bodyPr/>
        <a:lstStyle/>
        <a:p>
          <a:r>
            <a:rPr lang="en-US" dirty="0" smtClean="0"/>
            <a:t>III</a:t>
          </a:r>
          <a:endParaRPr lang="en-US" dirty="0"/>
        </a:p>
      </dgm:t>
    </dgm:pt>
    <dgm:pt modelId="{0876532D-EB81-4FC4-9BA6-375A51E8CDB7}" type="parTrans" cxnId="{72469B3A-8F09-4F52-A4EC-6F5E9CAE0A1B}">
      <dgm:prSet/>
      <dgm:spPr/>
      <dgm:t>
        <a:bodyPr/>
        <a:lstStyle/>
        <a:p>
          <a:endParaRPr lang="en-US"/>
        </a:p>
      </dgm:t>
    </dgm:pt>
    <dgm:pt modelId="{FFFA03A5-ECC5-4917-A2D4-84AEC061D94B}" type="sibTrans" cxnId="{72469B3A-8F09-4F52-A4EC-6F5E9CAE0A1B}">
      <dgm:prSet/>
      <dgm:spPr/>
      <dgm:t>
        <a:bodyPr/>
        <a:lstStyle/>
        <a:p>
          <a:endParaRPr lang="en-US"/>
        </a:p>
      </dgm:t>
    </dgm:pt>
    <dgm:pt modelId="{B5C2E6D2-1CE9-48C3-B323-7DFB6757D4F6}">
      <dgm:prSet phldrT="[Text]" custT="1"/>
      <dgm:spPr/>
      <dgm:t>
        <a:bodyPr/>
        <a:lstStyle/>
        <a:p>
          <a:r>
            <a:rPr lang="en-US" sz="2200" dirty="0" smtClean="0"/>
            <a:t>Adequate soft tissue cover</a:t>
          </a:r>
          <a:endParaRPr lang="en-US" sz="2200" dirty="0"/>
        </a:p>
      </dgm:t>
    </dgm:pt>
    <dgm:pt modelId="{BDE9E941-42D7-490E-85A1-9BCBF8D2DDE7}" type="parTrans" cxnId="{1F4C2AD8-7B3D-49AA-8033-3C4240653F53}">
      <dgm:prSet/>
      <dgm:spPr/>
      <dgm:t>
        <a:bodyPr/>
        <a:lstStyle/>
        <a:p>
          <a:endParaRPr lang="en-US"/>
        </a:p>
      </dgm:t>
    </dgm:pt>
    <dgm:pt modelId="{2CD05496-C3C0-401E-9C8C-696709C6DDE6}" type="sibTrans" cxnId="{1F4C2AD8-7B3D-49AA-8033-3C4240653F53}">
      <dgm:prSet/>
      <dgm:spPr/>
      <dgm:t>
        <a:bodyPr/>
        <a:lstStyle/>
        <a:p>
          <a:endParaRPr lang="en-US"/>
        </a:p>
      </dgm:t>
    </dgm:pt>
    <dgm:pt modelId="{9C8EDBCA-78AF-42CF-9541-5F6F092B6C91}">
      <dgm:prSet phldrT="[Text]"/>
      <dgm:spPr/>
      <dgm:t>
        <a:bodyPr/>
        <a:lstStyle/>
        <a:p>
          <a:r>
            <a:rPr lang="en-US" dirty="0" smtClean="0"/>
            <a:t>Greater than 1 cm with moderate soft tissue damage</a:t>
          </a:r>
          <a:endParaRPr lang="en-US" dirty="0"/>
        </a:p>
      </dgm:t>
    </dgm:pt>
    <dgm:pt modelId="{110B3E41-5CA8-4FD3-B584-2E70FE8551D0}" type="parTrans" cxnId="{43C74289-7DC4-4997-929D-E7F5B4927EC5}">
      <dgm:prSet/>
      <dgm:spPr/>
      <dgm:t>
        <a:bodyPr/>
        <a:lstStyle/>
        <a:p>
          <a:endParaRPr lang="en-US"/>
        </a:p>
      </dgm:t>
    </dgm:pt>
    <dgm:pt modelId="{53BA6F9D-8031-4E2A-A6DC-0C98DA93FCA9}" type="sibTrans" cxnId="{43C74289-7DC4-4997-929D-E7F5B4927EC5}">
      <dgm:prSet/>
      <dgm:spPr/>
      <dgm:t>
        <a:bodyPr/>
        <a:lstStyle/>
        <a:p>
          <a:endParaRPr lang="en-US"/>
        </a:p>
      </dgm:t>
    </dgm:pt>
    <dgm:pt modelId="{0E534CE1-A9A8-4171-A51C-46FFF92D1AE9}">
      <dgm:prSet phldrT="[Text]"/>
      <dgm:spPr/>
      <dgm:t>
        <a:bodyPr/>
        <a:lstStyle/>
        <a:p>
          <a:r>
            <a:rPr lang="en-US" dirty="0" smtClean="0"/>
            <a:t>IIIB</a:t>
          </a:r>
          <a:endParaRPr lang="en-US" dirty="0"/>
        </a:p>
      </dgm:t>
    </dgm:pt>
    <dgm:pt modelId="{6678CAC0-7374-4282-840B-F106D132382F}" type="parTrans" cxnId="{7C664DA8-D721-4B9C-B298-F6D6A5A6D3C2}">
      <dgm:prSet/>
      <dgm:spPr/>
      <dgm:t>
        <a:bodyPr/>
        <a:lstStyle/>
        <a:p>
          <a:endParaRPr lang="en-US"/>
        </a:p>
      </dgm:t>
    </dgm:pt>
    <dgm:pt modelId="{A66CBBC2-8ACB-4C16-B9D0-E344969E1F0D}" type="sibTrans" cxnId="{7C664DA8-D721-4B9C-B298-F6D6A5A6D3C2}">
      <dgm:prSet/>
      <dgm:spPr/>
      <dgm:t>
        <a:bodyPr/>
        <a:lstStyle/>
        <a:p>
          <a:endParaRPr lang="en-US"/>
        </a:p>
      </dgm:t>
    </dgm:pt>
    <dgm:pt modelId="{C9487588-9C89-48EA-BFAE-EED1BE18F28E}">
      <dgm:prSet phldrT="[Text]" custT="1"/>
      <dgm:spPr/>
      <dgm:t>
        <a:bodyPr/>
        <a:lstStyle/>
        <a:p>
          <a:r>
            <a:rPr lang="en-US" sz="2200" dirty="0" smtClean="0"/>
            <a:t>Inadequate soft tissue cover</a:t>
          </a:r>
          <a:endParaRPr lang="en-US" sz="2200" dirty="0"/>
        </a:p>
      </dgm:t>
    </dgm:pt>
    <dgm:pt modelId="{E2E463AF-EFFB-4D5A-9F2E-4E5A740DC264}" type="parTrans" cxnId="{409E7B16-7C6A-4834-A34E-0B6515394407}">
      <dgm:prSet/>
      <dgm:spPr/>
      <dgm:t>
        <a:bodyPr/>
        <a:lstStyle/>
        <a:p>
          <a:endParaRPr lang="en-US"/>
        </a:p>
      </dgm:t>
    </dgm:pt>
    <dgm:pt modelId="{E6536A06-A712-4870-8678-70EFE6AB343F}" type="sibTrans" cxnId="{409E7B16-7C6A-4834-A34E-0B6515394407}">
      <dgm:prSet/>
      <dgm:spPr/>
      <dgm:t>
        <a:bodyPr/>
        <a:lstStyle/>
        <a:p>
          <a:endParaRPr lang="en-US"/>
        </a:p>
      </dgm:t>
    </dgm:pt>
    <dgm:pt modelId="{5B1BC8F8-C6C1-49B6-B116-FBC75828478C}">
      <dgm:prSet phldrT="[Text]"/>
      <dgm:spPr/>
      <dgm:t>
        <a:bodyPr/>
        <a:lstStyle/>
        <a:p>
          <a:r>
            <a:rPr lang="en-US" dirty="0" smtClean="0"/>
            <a:t>IIIC</a:t>
          </a:r>
          <a:endParaRPr lang="en-US" dirty="0"/>
        </a:p>
      </dgm:t>
    </dgm:pt>
    <dgm:pt modelId="{0456AF1C-89AE-4454-AD06-942B05DC1438}" type="parTrans" cxnId="{CEA32FD8-2DA2-46A4-BBDF-F9DA4C460E8D}">
      <dgm:prSet/>
      <dgm:spPr/>
      <dgm:t>
        <a:bodyPr/>
        <a:lstStyle/>
        <a:p>
          <a:endParaRPr lang="en-US"/>
        </a:p>
      </dgm:t>
    </dgm:pt>
    <dgm:pt modelId="{3FB1649C-6CF5-4E75-BDB7-76A42D6AD4F9}" type="sibTrans" cxnId="{CEA32FD8-2DA2-46A4-BBDF-F9DA4C460E8D}">
      <dgm:prSet/>
      <dgm:spPr/>
      <dgm:t>
        <a:bodyPr/>
        <a:lstStyle/>
        <a:p>
          <a:endParaRPr lang="en-US"/>
        </a:p>
      </dgm:t>
    </dgm:pt>
    <dgm:pt modelId="{108C8590-58BB-4D80-AE59-6C76096AB490}">
      <dgm:prSet phldrT="[Text]" custT="1"/>
      <dgm:spPr/>
      <dgm:t>
        <a:bodyPr/>
        <a:lstStyle/>
        <a:p>
          <a:r>
            <a:rPr lang="en-US" sz="2200" dirty="0" smtClean="0"/>
            <a:t>Associated with arterial injury</a:t>
          </a:r>
          <a:endParaRPr lang="en-US" sz="2200" dirty="0"/>
        </a:p>
      </dgm:t>
    </dgm:pt>
    <dgm:pt modelId="{5A59B430-CB02-484B-AC8F-EE55E6D482B5}" type="parTrans" cxnId="{68383F37-0749-4D4F-93DF-2E51F30E63CF}">
      <dgm:prSet/>
      <dgm:spPr/>
      <dgm:t>
        <a:bodyPr/>
        <a:lstStyle/>
        <a:p>
          <a:endParaRPr lang="en-US"/>
        </a:p>
      </dgm:t>
    </dgm:pt>
    <dgm:pt modelId="{0140869C-DA55-4415-9F5F-2BD792154CBC}" type="sibTrans" cxnId="{68383F37-0749-4D4F-93DF-2E51F30E63CF}">
      <dgm:prSet/>
      <dgm:spPr/>
      <dgm:t>
        <a:bodyPr/>
        <a:lstStyle/>
        <a:p>
          <a:endParaRPr lang="en-US"/>
        </a:p>
      </dgm:t>
    </dgm:pt>
    <dgm:pt modelId="{EA0E9655-6857-42C8-8814-CD90387E0B7C}">
      <dgm:prSet phldrT="[Text]"/>
      <dgm:spPr/>
      <dgm:t>
        <a:bodyPr/>
        <a:lstStyle/>
        <a:p>
          <a:r>
            <a:rPr lang="en-US" dirty="0" smtClean="0"/>
            <a:t>IIIA</a:t>
          </a:r>
          <a:endParaRPr lang="en-US" dirty="0"/>
        </a:p>
      </dgm:t>
    </dgm:pt>
    <dgm:pt modelId="{5B205885-A0A8-4A62-AAB1-11CBC72FCF5E}" type="parTrans" cxnId="{E0083706-0543-400D-A318-C52D73B569D2}">
      <dgm:prSet/>
      <dgm:spPr/>
      <dgm:t>
        <a:bodyPr/>
        <a:lstStyle/>
        <a:p>
          <a:endParaRPr lang="en-US"/>
        </a:p>
      </dgm:t>
    </dgm:pt>
    <dgm:pt modelId="{EA093E47-15B3-4FBB-B21A-A5A95F5428BB}" type="sibTrans" cxnId="{E0083706-0543-400D-A318-C52D73B569D2}">
      <dgm:prSet/>
      <dgm:spPr/>
      <dgm:t>
        <a:bodyPr/>
        <a:lstStyle/>
        <a:p>
          <a:endParaRPr lang="en-US"/>
        </a:p>
      </dgm:t>
    </dgm:pt>
    <dgm:pt modelId="{2FF3ED30-826F-4E0C-B5CA-AB4E5B89EACC}">
      <dgm:prSet phldrT="[Text]"/>
      <dgm:spPr/>
      <dgm:t>
        <a:bodyPr/>
        <a:lstStyle/>
        <a:p>
          <a:r>
            <a:rPr lang="en-US" dirty="0" smtClean="0"/>
            <a:t>High energy wound greater than 1 cm with extensive soft tissue damage</a:t>
          </a:r>
          <a:endParaRPr lang="en-US" dirty="0"/>
        </a:p>
      </dgm:t>
    </dgm:pt>
    <dgm:pt modelId="{C5F7A020-EBD4-45C3-8951-E22FEDBE1FD4}" type="parTrans" cxnId="{1A6B25CD-6C10-42FC-9AD6-FD303AE9F9DF}">
      <dgm:prSet/>
      <dgm:spPr/>
      <dgm:t>
        <a:bodyPr/>
        <a:lstStyle/>
        <a:p>
          <a:endParaRPr lang="en-US"/>
        </a:p>
      </dgm:t>
    </dgm:pt>
    <dgm:pt modelId="{E56ADBDE-4299-4142-A2EC-4250A602944F}" type="sibTrans" cxnId="{1A6B25CD-6C10-42FC-9AD6-FD303AE9F9DF}">
      <dgm:prSet/>
      <dgm:spPr/>
      <dgm:t>
        <a:bodyPr/>
        <a:lstStyle/>
        <a:p>
          <a:endParaRPr lang="en-US"/>
        </a:p>
      </dgm:t>
    </dgm:pt>
    <dgm:pt modelId="{2F478CD4-264D-464B-8456-0E61C08543B8}" type="pres">
      <dgm:prSet presAssocID="{B964256D-A80F-4FEA-96CD-5F0422496CBC}" presName="linearFlow" presStyleCnt="0">
        <dgm:presLayoutVars>
          <dgm:dir/>
          <dgm:animLvl val="lvl"/>
          <dgm:resizeHandles val="exact"/>
        </dgm:presLayoutVars>
      </dgm:prSet>
      <dgm:spPr/>
      <dgm:t>
        <a:bodyPr/>
        <a:lstStyle/>
        <a:p>
          <a:endParaRPr lang="en-US"/>
        </a:p>
      </dgm:t>
    </dgm:pt>
    <dgm:pt modelId="{59CBC492-E398-4790-9536-8B00BD18850F}" type="pres">
      <dgm:prSet presAssocID="{43313F46-BDEA-4342-A21F-FD86E04AF67E}" presName="composite" presStyleCnt="0"/>
      <dgm:spPr/>
    </dgm:pt>
    <dgm:pt modelId="{BD94B97E-3DFB-4CE7-9D65-A83AE1DEF810}" type="pres">
      <dgm:prSet presAssocID="{43313F46-BDEA-4342-A21F-FD86E04AF67E}" presName="parentText" presStyleLbl="alignNode1" presStyleIdx="0" presStyleCnt="6">
        <dgm:presLayoutVars>
          <dgm:chMax val="1"/>
          <dgm:bulletEnabled val="1"/>
        </dgm:presLayoutVars>
      </dgm:prSet>
      <dgm:spPr/>
      <dgm:t>
        <a:bodyPr/>
        <a:lstStyle/>
        <a:p>
          <a:endParaRPr lang="en-US"/>
        </a:p>
      </dgm:t>
    </dgm:pt>
    <dgm:pt modelId="{A19E6171-4B3A-4A26-AD9D-63462E747307}" type="pres">
      <dgm:prSet presAssocID="{43313F46-BDEA-4342-A21F-FD86E04AF67E}" presName="descendantText" presStyleLbl="alignAcc1" presStyleIdx="0" presStyleCnt="6">
        <dgm:presLayoutVars>
          <dgm:bulletEnabled val="1"/>
        </dgm:presLayoutVars>
      </dgm:prSet>
      <dgm:spPr/>
      <dgm:t>
        <a:bodyPr/>
        <a:lstStyle/>
        <a:p>
          <a:endParaRPr lang="en-US"/>
        </a:p>
      </dgm:t>
    </dgm:pt>
    <dgm:pt modelId="{55B721C8-5080-4E43-B5A6-8840A70A1001}" type="pres">
      <dgm:prSet presAssocID="{4D75CC66-F279-42EE-9A4C-F48641582851}" presName="sp" presStyleCnt="0"/>
      <dgm:spPr/>
    </dgm:pt>
    <dgm:pt modelId="{0B1BD6FD-20C5-4C56-BBCE-C920F41CEE34}" type="pres">
      <dgm:prSet presAssocID="{7A929687-F1BB-4235-B987-7505DD764789}" presName="composite" presStyleCnt="0"/>
      <dgm:spPr/>
    </dgm:pt>
    <dgm:pt modelId="{CE3741F8-48AE-400F-BED0-FD68118B8BF1}" type="pres">
      <dgm:prSet presAssocID="{7A929687-F1BB-4235-B987-7505DD764789}" presName="parentText" presStyleLbl="alignNode1" presStyleIdx="1" presStyleCnt="6">
        <dgm:presLayoutVars>
          <dgm:chMax val="1"/>
          <dgm:bulletEnabled val="1"/>
        </dgm:presLayoutVars>
      </dgm:prSet>
      <dgm:spPr/>
      <dgm:t>
        <a:bodyPr/>
        <a:lstStyle/>
        <a:p>
          <a:endParaRPr lang="en-US"/>
        </a:p>
      </dgm:t>
    </dgm:pt>
    <dgm:pt modelId="{33EA26FB-ECB0-4789-ADBC-1519EC8F186E}" type="pres">
      <dgm:prSet presAssocID="{7A929687-F1BB-4235-B987-7505DD764789}" presName="descendantText" presStyleLbl="alignAcc1" presStyleIdx="1" presStyleCnt="6">
        <dgm:presLayoutVars>
          <dgm:bulletEnabled val="1"/>
        </dgm:presLayoutVars>
      </dgm:prSet>
      <dgm:spPr/>
      <dgm:t>
        <a:bodyPr/>
        <a:lstStyle/>
        <a:p>
          <a:endParaRPr lang="en-US"/>
        </a:p>
      </dgm:t>
    </dgm:pt>
    <dgm:pt modelId="{095ED97A-6D0E-41F3-8C5D-A8672128C436}" type="pres">
      <dgm:prSet presAssocID="{5F3FE7CC-05FD-4E4F-A275-FC3DDDB0D3DB}" presName="sp" presStyleCnt="0"/>
      <dgm:spPr/>
    </dgm:pt>
    <dgm:pt modelId="{83D78599-AFAD-4FB6-9AC7-2D8A3652FEC9}" type="pres">
      <dgm:prSet presAssocID="{49041899-82C7-4F82-82A6-15322EE98CAD}" presName="composite" presStyleCnt="0"/>
      <dgm:spPr/>
    </dgm:pt>
    <dgm:pt modelId="{B6A1E512-21F0-475C-9BA9-9FD9B74B5384}" type="pres">
      <dgm:prSet presAssocID="{49041899-82C7-4F82-82A6-15322EE98CAD}" presName="parentText" presStyleLbl="alignNode1" presStyleIdx="2" presStyleCnt="6">
        <dgm:presLayoutVars>
          <dgm:chMax val="1"/>
          <dgm:bulletEnabled val="1"/>
        </dgm:presLayoutVars>
      </dgm:prSet>
      <dgm:spPr/>
      <dgm:t>
        <a:bodyPr/>
        <a:lstStyle/>
        <a:p>
          <a:endParaRPr lang="en-US"/>
        </a:p>
      </dgm:t>
    </dgm:pt>
    <dgm:pt modelId="{BD1ADC61-1410-4930-8815-563168013203}" type="pres">
      <dgm:prSet presAssocID="{49041899-82C7-4F82-82A6-15322EE98CAD}" presName="descendantText" presStyleLbl="alignAcc1" presStyleIdx="2" presStyleCnt="6">
        <dgm:presLayoutVars>
          <dgm:bulletEnabled val="1"/>
        </dgm:presLayoutVars>
      </dgm:prSet>
      <dgm:spPr/>
      <dgm:t>
        <a:bodyPr/>
        <a:lstStyle/>
        <a:p>
          <a:endParaRPr lang="en-US"/>
        </a:p>
      </dgm:t>
    </dgm:pt>
    <dgm:pt modelId="{201E454F-1685-4C0C-9793-625D8074D468}" type="pres">
      <dgm:prSet presAssocID="{FFFA03A5-ECC5-4917-A2D4-84AEC061D94B}" presName="sp" presStyleCnt="0"/>
      <dgm:spPr/>
    </dgm:pt>
    <dgm:pt modelId="{275DE03B-A7A1-48CB-B97C-F6EFE59E122D}" type="pres">
      <dgm:prSet presAssocID="{EA0E9655-6857-42C8-8814-CD90387E0B7C}" presName="composite" presStyleCnt="0"/>
      <dgm:spPr/>
    </dgm:pt>
    <dgm:pt modelId="{C5E082B9-FB74-449C-8545-DF1271C863E8}" type="pres">
      <dgm:prSet presAssocID="{EA0E9655-6857-42C8-8814-CD90387E0B7C}" presName="parentText" presStyleLbl="alignNode1" presStyleIdx="3" presStyleCnt="6">
        <dgm:presLayoutVars>
          <dgm:chMax val="1"/>
          <dgm:bulletEnabled val="1"/>
        </dgm:presLayoutVars>
      </dgm:prSet>
      <dgm:spPr/>
      <dgm:t>
        <a:bodyPr/>
        <a:lstStyle/>
        <a:p>
          <a:endParaRPr lang="en-US"/>
        </a:p>
      </dgm:t>
    </dgm:pt>
    <dgm:pt modelId="{BB8186BE-F3A1-4009-934C-4ECF3E567AB2}" type="pres">
      <dgm:prSet presAssocID="{EA0E9655-6857-42C8-8814-CD90387E0B7C}" presName="descendantText" presStyleLbl="alignAcc1" presStyleIdx="3" presStyleCnt="6">
        <dgm:presLayoutVars>
          <dgm:bulletEnabled val="1"/>
        </dgm:presLayoutVars>
      </dgm:prSet>
      <dgm:spPr/>
      <dgm:t>
        <a:bodyPr/>
        <a:lstStyle/>
        <a:p>
          <a:endParaRPr lang="en-US"/>
        </a:p>
      </dgm:t>
    </dgm:pt>
    <dgm:pt modelId="{E022E744-6208-4785-B511-42184981D93C}" type="pres">
      <dgm:prSet presAssocID="{EA093E47-15B3-4FBB-B21A-A5A95F5428BB}" presName="sp" presStyleCnt="0"/>
      <dgm:spPr/>
    </dgm:pt>
    <dgm:pt modelId="{7B553260-8F20-45CB-9478-8FD8687FF23F}" type="pres">
      <dgm:prSet presAssocID="{0E534CE1-A9A8-4171-A51C-46FFF92D1AE9}" presName="composite" presStyleCnt="0"/>
      <dgm:spPr/>
    </dgm:pt>
    <dgm:pt modelId="{132134EA-5CFA-4A70-879D-72C45E9EDB01}" type="pres">
      <dgm:prSet presAssocID="{0E534CE1-A9A8-4171-A51C-46FFF92D1AE9}" presName="parentText" presStyleLbl="alignNode1" presStyleIdx="4" presStyleCnt="6">
        <dgm:presLayoutVars>
          <dgm:chMax val="1"/>
          <dgm:bulletEnabled val="1"/>
        </dgm:presLayoutVars>
      </dgm:prSet>
      <dgm:spPr/>
      <dgm:t>
        <a:bodyPr/>
        <a:lstStyle/>
        <a:p>
          <a:endParaRPr lang="en-US"/>
        </a:p>
      </dgm:t>
    </dgm:pt>
    <dgm:pt modelId="{098A068F-252D-452A-8BE0-FEC1173CAED0}" type="pres">
      <dgm:prSet presAssocID="{0E534CE1-A9A8-4171-A51C-46FFF92D1AE9}" presName="descendantText" presStyleLbl="alignAcc1" presStyleIdx="4" presStyleCnt="6">
        <dgm:presLayoutVars>
          <dgm:bulletEnabled val="1"/>
        </dgm:presLayoutVars>
      </dgm:prSet>
      <dgm:spPr/>
      <dgm:t>
        <a:bodyPr/>
        <a:lstStyle/>
        <a:p>
          <a:endParaRPr lang="en-US"/>
        </a:p>
      </dgm:t>
    </dgm:pt>
    <dgm:pt modelId="{FAA8F081-8DB4-4387-8D96-5DD9DEDBE513}" type="pres">
      <dgm:prSet presAssocID="{A66CBBC2-8ACB-4C16-B9D0-E344969E1F0D}" presName="sp" presStyleCnt="0"/>
      <dgm:spPr/>
    </dgm:pt>
    <dgm:pt modelId="{706CC0A7-BB20-48D9-84D3-E0B7CB198FD9}" type="pres">
      <dgm:prSet presAssocID="{5B1BC8F8-C6C1-49B6-B116-FBC75828478C}" presName="composite" presStyleCnt="0"/>
      <dgm:spPr/>
    </dgm:pt>
    <dgm:pt modelId="{C51D5D0B-7BC7-41C8-A329-C8E2E6E317D1}" type="pres">
      <dgm:prSet presAssocID="{5B1BC8F8-C6C1-49B6-B116-FBC75828478C}" presName="parentText" presStyleLbl="alignNode1" presStyleIdx="5" presStyleCnt="6">
        <dgm:presLayoutVars>
          <dgm:chMax val="1"/>
          <dgm:bulletEnabled val="1"/>
        </dgm:presLayoutVars>
      </dgm:prSet>
      <dgm:spPr/>
      <dgm:t>
        <a:bodyPr/>
        <a:lstStyle/>
        <a:p>
          <a:endParaRPr lang="en-US"/>
        </a:p>
      </dgm:t>
    </dgm:pt>
    <dgm:pt modelId="{24FED63D-1905-459E-B3E8-DF464230F349}" type="pres">
      <dgm:prSet presAssocID="{5B1BC8F8-C6C1-49B6-B116-FBC75828478C}" presName="descendantText" presStyleLbl="alignAcc1" presStyleIdx="5" presStyleCnt="6">
        <dgm:presLayoutVars>
          <dgm:bulletEnabled val="1"/>
        </dgm:presLayoutVars>
      </dgm:prSet>
      <dgm:spPr/>
      <dgm:t>
        <a:bodyPr/>
        <a:lstStyle/>
        <a:p>
          <a:endParaRPr lang="en-US"/>
        </a:p>
      </dgm:t>
    </dgm:pt>
  </dgm:ptLst>
  <dgm:cxnLst>
    <dgm:cxn modelId="{7C664DA8-D721-4B9C-B298-F6D6A5A6D3C2}" srcId="{B964256D-A80F-4FEA-96CD-5F0422496CBC}" destId="{0E534CE1-A9A8-4171-A51C-46FFF92D1AE9}" srcOrd="4" destOrd="0" parTransId="{6678CAC0-7374-4282-840B-F106D132382F}" sibTransId="{A66CBBC2-8ACB-4C16-B9D0-E344969E1F0D}"/>
    <dgm:cxn modelId="{E5A89BD3-5970-4A8E-8F3F-2385153063AE}" type="presOf" srcId="{43313F46-BDEA-4342-A21F-FD86E04AF67E}" destId="{BD94B97E-3DFB-4CE7-9D65-A83AE1DEF810}" srcOrd="0" destOrd="0" presId="urn:microsoft.com/office/officeart/2005/8/layout/chevron2"/>
    <dgm:cxn modelId="{2A0E8DFD-D249-498F-9591-979CDE6E3C70}" type="presOf" srcId="{49041899-82C7-4F82-82A6-15322EE98CAD}" destId="{B6A1E512-21F0-475C-9BA9-9FD9B74B5384}" srcOrd="0" destOrd="0" presId="urn:microsoft.com/office/officeart/2005/8/layout/chevron2"/>
    <dgm:cxn modelId="{1A6B25CD-6C10-42FC-9AD6-FD303AE9F9DF}" srcId="{49041899-82C7-4F82-82A6-15322EE98CAD}" destId="{2FF3ED30-826F-4E0C-B5CA-AB4E5B89EACC}" srcOrd="0" destOrd="0" parTransId="{C5F7A020-EBD4-45C3-8951-E22FEDBE1FD4}" sibTransId="{E56ADBDE-4299-4142-A2EC-4250A602944F}"/>
    <dgm:cxn modelId="{BC8B21C4-30A5-456E-BBB2-294561F5570E}" type="presOf" srcId="{9C8EDBCA-78AF-42CF-9541-5F6F092B6C91}" destId="{33EA26FB-ECB0-4789-ADBC-1519EC8F186E}" srcOrd="0" destOrd="0" presId="urn:microsoft.com/office/officeart/2005/8/layout/chevron2"/>
    <dgm:cxn modelId="{46DC9E9D-9143-45A7-8F29-7EED9595A6AD}" type="presOf" srcId="{0E534CE1-A9A8-4171-A51C-46FFF92D1AE9}" destId="{132134EA-5CFA-4A70-879D-72C45E9EDB01}" srcOrd="0" destOrd="0" presId="urn:microsoft.com/office/officeart/2005/8/layout/chevron2"/>
    <dgm:cxn modelId="{F9C445D8-EC8B-4E46-B0D2-EC5E52712A2D}" type="presOf" srcId="{EA0E9655-6857-42C8-8814-CD90387E0B7C}" destId="{C5E082B9-FB74-449C-8545-DF1271C863E8}" srcOrd="0" destOrd="0" presId="urn:microsoft.com/office/officeart/2005/8/layout/chevron2"/>
    <dgm:cxn modelId="{5160D358-5470-4BB0-A06D-0C7881582127}" srcId="{43313F46-BDEA-4342-A21F-FD86E04AF67E}" destId="{4408C2C0-9F0D-4744-9485-192F848F342F}" srcOrd="0" destOrd="0" parTransId="{60652921-C407-4FCC-9BDF-5E672C96B99D}" sibTransId="{A6C17B9F-ABA6-4B67-AA12-76F15E17F333}"/>
    <dgm:cxn modelId="{360183A1-FC79-4E85-8F30-E36F4D07EC11}" type="presOf" srcId="{4408C2C0-9F0D-4744-9485-192F848F342F}" destId="{A19E6171-4B3A-4A26-AD9D-63462E747307}" srcOrd="0" destOrd="0" presId="urn:microsoft.com/office/officeart/2005/8/layout/chevron2"/>
    <dgm:cxn modelId="{72469B3A-8F09-4F52-A4EC-6F5E9CAE0A1B}" srcId="{B964256D-A80F-4FEA-96CD-5F0422496CBC}" destId="{49041899-82C7-4F82-82A6-15322EE98CAD}" srcOrd="2" destOrd="0" parTransId="{0876532D-EB81-4FC4-9BA6-375A51E8CDB7}" sibTransId="{FFFA03A5-ECC5-4917-A2D4-84AEC061D94B}"/>
    <dgm:cxn modelId="{CC428F00-4B26-4798-9A82-5C99B2322CC7}" srcId="{B964256D-A80F-4FEA-96CD-5F0422496CBC}" destId="{43313F46-BDEA-4342-A21F-FD86E04AF67E}" srcOrd="0" destOrd="0" parTransId="{C9381D80-2FCD-4B79-8954-C23BDAFA1DCB}" sibTransId="{4D75CC66-F279-42EE-9A4C-F48641582851}"/>
    <dgm:cxn modelId="{CE654EC1-5070-4484-9C0B-369683A67B97}" type="presOf" srcId="{B964256D-A80F-4FEA-96CD-5F0422496CBC}" destId="{2F478CD4-264D-464B-8456-0E61C08543B8}" srcOrd="0" destOrd="0" presId="urn:microsoft.com/office/officeart/2005/8/layout/chevron2"/>
    <dgm:cxn modelId="{E0083706-0543-400D-A318-C52D73B569D2}" srcId="{B964256D-A80F-4FEA-96CD-5F0422496CBC}" destId="{EA0E9655-6857-42C8-8814-CD90387E0B7C}" srcOrd="3" destOrd="0" parTransId="{5B205885-A0A8-4A62-AAB1-11CBC72FCF5E}" sibTransId="{EA093E47-15B3-4FBB-B21A-A5A95F5428BB}"/>
    <dgm:cxn modelId="{EBA1229C-2781-417C-B876-8F9BF98C8CB0}" type="presOf" srcId="{108C8590-58BB-4D80-AE59-6C76096AB490}" destId="{24FED63D-1905-459E-B3E8-DF464230F349}" srcOrd="0" destOrd="0" presId="urn:microsoft.com/office/officeart/2005/8/layout/chevron2"/>
    <dgm:cxn modelId="{BAE67C1D-0B24-4DFC-832F-B32EFD357052}" srcId="{B964256D-A80F-4FEA-96CD-5F0422496CBC}" destId="{7A929687-F1BB-4235-B987-7505DD764789}" srcOrd="1" destOrd="0" parTransId="{74396B47-E103-4D15-B38A-12E27651D6E9}" sibTransId="{5F3FE7CC-05FD-4E4F-A275-FC3DDDB0D3DB}"/>
    <dgm:cxn modelId="{9E6E3267-B3EF-4DC8-994F-D7BEEFC0E6ED}" type="presOf" srcId="{C9487588-9C89-48EA-BFAE-EED1BE18F28E}" destId="{098A068F-252D-452A-8BE0-FEC1173CAED0}" srcOrd="0" destOrd="0" presId="urn:microsoft.com/office/officeart/2005/8/layout/chevron2"/>
    <dgm:cxn modelId="{CEA32FD8-2DA2-46A4-BBDF-F9DA4C460E8D}" srcId="{B964256D-A80F-4FEA-96CD-5F0422496CBC}" destId="{5B1BC8F8-C6C1-49B6-B116-FBC75828478C}" srcOrd="5" destOrd="0" parTransId="{0456AF1C-89AE-4454-AD06-942B05DC1438}" sibTransId="{3FB1649C-6CF5-4E75-BDB7-76A42D6AD4F9}"/>
    <dgm:cxn modelId="{CBCAF24C-FF45-4183-87D5-62D48F522BB8}" type="presOf" srcId="{B5C2E6D2-1CE9-48C3-B323-7DFB6757D4F6}" destId="{BB8186BE-F3A1-4009-934C-4ECF3E567AB2}" srcOrd="0" destOrd="0" presId="urn:microsoft.com/office/officeart/2005/8/layout/chevron2"/>
    <dgm:cxn modelId="{158CFEFF-B990-4864-9D65-964F54661054}" type="presOf" srcId="{2FF3ED30-826F-4E0C-B5CA-AB4E5B89EACC}" destId="{BD1ADC61-1410-4930-8815-563168013203}" srcOrd="0" destOrd="0" presId="urn:microsoft.com/office/officeart/2005/8/layout/chevron2"/>
    <dgm:cxn modelId="{FF33C4FB-F9DC-4039-B6FC-CBB3F636B317}" type="presOf" srcId="{7A929687-F1BB-4235-B987-7505DD764789}" destId="{CE3741F8-48AE-400F-BED0-FD68118B8BF1}" srcOrd="0" destOrd="0" presId="urn:microsoft.com/office/officeart/2005/8/layout/chevron2"/>
    <dgm:cxn modelId="{446C9D19-3E01-4F47-A9C6-95EFFF7CE56E}" type="presOf" srcId="{5B1BC8F8-C6C1-49B6-B116-FBC75828478C}" destId="{C51D5D0B-7BC7-41C8-A329-C8E2E6E317D1}" srcOrd="0" destOrd="0" presId="urn:microsoft.com/office/officeart/2005/8/layout/chevron2"/>
    <dgm:cxn modelId="{409E7B16-7C6A-4834-A34E-0B6515394407}" srcId="{0E534CE1-A9A8-4171-A51C-46FFF92D1AE9}" destId="{C9487588-9C89-48EA-BFAE-EED1BE18F28E}" srcOrd="0" destOrd="0" parTransId="{E2E463AF-EFFB-4D5A-9F2E-4E5A740DC264}" sibTransId="{E6536A06-A712-4870-8678-70EFE6AB343F}"/>
    <dgm:cxn modelId="{68383F37-0749-4D4F-93DF-2E51F30E63CF}" srcId="{5B1BC8F8-C6C1-49B6-B116-FBC75828478C}" destId="{108C8590-58BB-4D80-AE59-6C76096AB490}" srcOrd="0" destOrd="0" parTransId="{5A59B430-CB02-484B-AC8F-EE55E6D482B5}" sibTransId="{0140869C-DA55-4415-9F5F-2BD792154CBC}"/>
    <dgm:cxn modelId="{43C74289-7DC4-4997-929D-E7F5B4927EC5}" srcId="{7A929687-F1BB-4235-B987-7505DD764789}" destId="{9C8EDBCA-78AF-42CF-9541-5F6F092B6C91}" srcOrd="0" destOrd="0" parTransId="{110B3E41-5CA8-4FD3-B584-2E70FE8551D0}" sibTransId="{53BA6F9D-8031-4E2A-A6DC-0C98DA93FCA9}"/>
    <dgm:cxn modelId="{1F4C2AD8-7B3D-49AA-8033-3C4240653F53}" srcId="{EA0E9655-6857-42C8-8814-CD90387E0B7C}" destId="{B5C2E6D2-1CE9-48C3-B323-7DFB6757D4F6}" srcOrd="0" destOrd="0" parTransId="{BDE9E941-42D7-490E-85A1-9BCBF8D2DDE7}" sibTransId="{2CD05496-C3C0-401E-9C8C-696709C6DDE6}"/>
    <dgm:cxn modelId="{701E13B3-B299-419F-8BAC-BC344672C4ED}" type="presParOf" srcId="{2F478CD4-264D-464B-8456-0E61C08543B8}" destId="{59CBC492-E398-4790-9536-8B00BD18850F}" srcOrd="0" destOrd="0" presId="urn:microsoft.com/office/officeart/2005/8/layout/chevron2"/>
    <dgm:cxn modelId="{6DFE1607-CBA5-4103-940B-42476790651B}" type="presParOf" srcId="{59CBC492-E398-4790-9536-8B00BD18850F}" destId="{BD94B97E-3DFB-4CE7-9D65-A83AE1DEF810}" srcOrd="0" destOrd="0" presId="urn:microsoft.com/office/officeart/2005/8/layout/chevron2"/>
    <dgm:cxn modelId="{0E18A4EC-67DD-4289-83D8-6CDDF21B521A}" type="presParOf" srcId="{59CBC492-E398-4790-9536-8B00BD18850F}" destId="{A19E6171-4B3A-4A26-AD9D-63462E747307}" srcOrd="1" destOrd="0" presId="urn:microsoft.com/office/officeart/2005/8/layout/chevron2"/>
    <dgm:cxn modelId="{35567E5C-C40F-450D-8266-0E8E824E8C35}" type="presParOf" srcId="{2F478CD4-264D-464B-8456-0E61C08543B8}" destId="{55B721C8-5080-4E43-B5A6-8840A70A1001}" srcOrd="1" destOrd="0" presId="urn:microsoft.com/office/officeart/2005/8/layout/chevron2"/>
    <dgm:cxn modelId="{9490178A-017B-42D0-870F-F04F008D45CA}" type="presParOf" srcId="{2F478CD4-264D-464B-8456-0E61C08543B8}" destId="{0B1BD6FD-20C5-4C56-BBCE-C920F41CEE34}" srcOrd="2" destOrd="0" presId="urn:microsoft.com/office/officeart/2005/8/layout/chevron2"/>
    <dgm:cxn modelId="{A0E7A51E-E20B-41CA-9E05-3582E8957D01}" type="presParOf" srcId="{0B1BD6FD-20C5-4C56-BBCE-C920F41CEE34}" destId="{CE3741F8-48AE-400F-BED0-FD68118B8BF1}" srcOrd="0" destOrd="0" presId="urn:microsoft.com/office/officeart/2005/8/layout/chevron2"/>
    <dgm:cxn modelId="{72E6D51A-21A9-4546-973F-A769F2AD758B}" type="presParOf" srcId="{0B1BD6FD-20C5-4C56-BBCE-C920F41CEE34}" destId="{33EA26FB-ECB0-4789-ADBC-1519EC8F186E}" srcOrd="1" destOrd="0" presId="urn:microsoft.com/office/officeart/2005/8/layout/chevron2"/>
    <dgm:cxn modelId="{8D425CB3-7DB1-4101-AC7A-F4A20F8C2412}" type="presParOf" srcId="{2F478CD4-264D-464B-8456-0E61C08543B8}" destId="{095ED97A-6D0E-41F3-8C5D-A8672128C436}" srcOrd="3" destOrd="0" presId="urn:microsoft.com/office/officeart/2005/8/layout/chevron2"/>
    <dgm:cxn modelId="{1038ED18-54B7-4C29-B6B4-D67CBAC3CF42}" type="presParOf" srcId="{2F478CD4-264D-464B-8456-0E61C08543B8}" destId="{83D78599-AFAD-4FB6-9AC7-2D8A3652FEC9}" srcOrd="4" destOrd="0" presId="urn:microsoft.com/office/officeart/2005/8/layout/chevron2"/>
    <dgm:cxn modelId="{8956EB88-6619-464D-849E-4FB67C06482D}" type="presParOf" srcId="{83D78599-AFAD-4FB6-9AC7-2D8A3652FEC9}" destId="{B6A1E512-21F0-475C-9BA9-9FD9B74B5384}" srcOrd="0" destOrd="0" presId="urn:microsoft.com/office/officeart/2005/8/layout/chevron2"/>
    <dgm:cxn modelId="{EF6663FC-31FB-44D5-BC04-F58AB21D37F4}" type="presParOf" srcId="{83D78599-AFAD-4FB6-9AC7-2D8A3652FEC9}" destId="{BD1ADC61-1410-4930-8815-563168013203}" srcOrd="1" destOrd="0" presId="urn:microsoft.com/office/officeart/2005/8/layout/chevron2"/>
    <dgm:cxn modelId="{005164F4-9272-41C2-BA67-7049B944DAD5}" type="presParOf" srcId="{2F478CD4-264D-464B-8456-0E61C08543B8}" destId="{201E454F-1685-4C0C-9793-625D8074D468}" srcOrd="5" destOrd="0" presId="urn:microsoft.com/office/officeart/2005/8/layout/chevron2"/>
    <dgm:cxn modelId="{17A03719-99B4-4D08-B968-DFFD5EC87AB9}" type="presParOf" srcId="{2F478CD4-264D-464B-8456-0E61C08543B8}" destId="{275DE03B-A7A1-48CB-B97C-F6EFE59E122D}" srcOrd="6" destOrd="0" presId="urn:microsoft.com/office/officeart/2005/8/layout/chevron2"/>
    <dgm:cxn modelId="{4CC7515C-3D92-44EB-96C8-8989D3D43B5C}" type="presParOf" srcId="{275DE03B-A7A1-48CB-B97C-F6EFE59E122D}" destId="{C5E082B9-FB74-449C-8545-DF1271C863E8}" srcOrd="0" destOrd="0" presId="urn:microsoft.com/office/officeart/2005/8/layout/chevron2"/>
    <dgm:cxn modelId="{8FDB318B-5A77-4A3B-94A7-8731551B835F}" type="presParOf" srcId="{275DE03B-A7A1-48CB-B97C-F6EFE59E122D}" destId="{BB8186BE-F3A1-4009-934C-4ECF3E567AB2}" srcOrd="1" destOrd="0" presId="urn:microsoft.com/office/officeart/2005/8/layout/chevron2"/>
    <dgm:cxn modelId="{08B82C25-D6E0-434D-B8F7-FE8C0BA2C7B2}" type="presParOf" srcId="{2F478CD4-264D-464B-8456-0E61C08543B8}" destId="{E022E744-6208-4785-B511-42184981D93C}" srcOrd="7" destOrd="0" presId="urn:microsoft.com/office/officeart/2005/8/layout/chevron2"/>
    <dgm:cxn modelId="{FAF86100-F8DA-400C-A420-57941B43EFDB}" type="presParOf" srcId="{2F478CD4-264D-464B-8456-0E61C08543B8}" destId="{7B553260-8F20-45CB-9478-8FD8687FF23F}" srcOrd="8" destOrd="0" presId="urn:microsoft.com/office/officeart/2005/8/layout/chevron2"/>
    <dgm:cxn modelId="{C6DD58B3-F3E9-461A-A3DA-E6E440F95E75}" type="presParOf" srcId="{7B553260-8F20-45CB-9478-8FD8687FF23F}" destId="{132134EA-5CFA-4A70-879D-72C45E9EDB01}" srcOrd="0" destOrd="0" presId="urn:microsoft.com/office/officeart/2005/8/layout/chevron2"/>
    <dgm:cxn modelId="{D3C3CA56-275B-4110-B8AE-2BB423D258CB}" type="presParOf" srcId="{7B553260-8F20-45CB-9478-8FD8687FF23F}" destId="{098A068F-252D-452A-8BE0-FEC1173CAED0}" srcOrd="1" destOrd="0" presId="urn:microsoft.com/office/officeart/2005/8/layout/chevron2"/>
    <dgm:cxn modelId="{107C7CB8-9E07-461A-8CF0-FC74E13AB6AA}" type="presParOf" srcId="{2F478CD4-264D-464B-8456-0E61C08543B8}" destId="{FAA8F081-8DB4-4387-8D96-5DD9DEDBE513}" srcOrd="9" destOrd="0" presId="urn:microsoft.com/office/officeart/2005/8/layout/chevron2"/>
    <dgm:cxn modelId="{9029FA12-AE5A-4564-87DC-B94153D74145}" type="presParOf" srcId="{2F478CD4-264D-464B-8456-0E61C08543B8}" destId="{706CC0A7-BB20-48D9-84D3-E0B7CB198FD9}" srcOrd="10" destOrd="0" presId="urn:microsoft.com/office/officeart/2005/8/layout/chevron2"/>
    <dgm:cxn modelId="{C3CA91E6-D3F7-457A-93C0-48664A6632BD}" type="presParOf" srcId="{706CC0A7-BB20-48D9-84D3-E0B7CB198FD9}" destId="{C51D5D0B-7BC7-41C8-A329-C8E2E6E317D1}" srcOrd="0" destOrd="0" presId="urn:microsoft.com/office/officeart/2005/8/layout/chevron2"/>
    <dgm:cxn modelId="{0272C8E3-F775-42B0-8A9F-B21158EAD2A4}" type="presParOf" srcId="{706CC0A7-BB20-48D9-84D3-E0B7CB198FD9}" destId="{24FED63D-1905-459E-B3E8-DF464230F34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1CACF5-65AC-4591-95F9-796E5BA2391C}">
      <dsp:nvSpPr>
        <dsp:cNvPr id="0" name=""/>
        <dsp:cNvSpPr/>
      </dsp:nvSpPr>
      <dsp:spPr>
        <a:xfrm>
          <a:off x="327027" y="625471"/>
          <a:ext cx="2544658" cy="189953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243D6A-7773-4572-BEFC-4CFBF14C0ADF}">
      <dsp:nvSpPr>
        <dsp:cNvPr id="0" name=""/>
        <dsp:cNvSpPr/>
      </dsp:nvSpPr>
      <dsp:spPr>
        <a:xfrm>
          <a:off x="327027" y="2682877"/>
          <a:ext cx="2544658" cy="816799"/>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lvl="0" algn="l" defTabSz="1289050">
            <a:lnSpc>
              <a:spcPct val="90000"/>
            </a:lnSpc>
            <a:spcBef>
              <a:spcPct val="0"/>
            </a:spcBef>
            <a:spcAft>
              <a:spcPct val="35000"/>
            </a:spcAft>
          </a:pPr>
          <a:r>
            <a:rPr lang="en-US" sz="2900" kern="1200" dirty="0" smtClean="0"/>
            <a:t>Specificity</a:t>
          </a:r>
          <a:endParaRPr lang="en-US" sz="2900" kern="1200" dirty="0"/>
        </a:p>
      </dsp:txBody>
      <dsp:txXfrm>
        <a:off x="327027" y="2682877"/>
        <a:ext cx="1792013" cy="816799"/>
      </dsp:txXfrm>
    </dsp:sp>
    <dsp:sp modelId="{FD032328-1DA6-4D30-9CCD-DCF94EE29B24}">
      <dsp:nvSpPr>
        <dsp:cNvPr id="0" name=""/>
        <dsp:cNvSpPr/>
      </dsp:nvSpPr>
      <dsp:spPr>
        <a:xfrm>
          <a:off x="2003421" y="2073275"/>
          <a:ext cx="890630" cy="1242972"/>
        </a:xfrm>
        <a:prstGeom prst="ellipse">
          <a:avLst/>
        </a:prstGeom>
        <a:blipFill rotWithShape="0">
          <a:blip xmlns:r="http://schemas.openxmlformats.org/officeDocument/2006/relationships" r:embed="rId1"/>
          <a:stretch>
            <a:fillRect/>
          </a:stretch>
        </a:blip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6C77A8-B26B-4309-8E49-BED9DA1ED381}">
      <dsp:nvSpPr>
        <dsp:cNvPr id="0" name=""/>
        <dsp:cNvSpPr/>
      </dsp:nvSpPr>
      <dsp:spPr>
        <a:xfrm>
          <a:off x="3070230" y="625494"/>
          <a:ext cx="2544658" cy="189953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86EFF5-6D00-4A00-887F-A861AD44B7BD}">
      <dsp:nvSpPr>
        <dsp:cNvPr id="0" name=""/>
        <dsp:cNvSpPr/>
      </dsp:nvSpPr>
      <dsp:spPr>
        <a:xfrm>
          <a:off x="3070230" y="2682879"/>
          <a:ext cx="2544658" cy="816799"/>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lvl="0" algn="l" defTabSz="1289050">
            <a:lnSpc>
              <a:spcPct val="90000"/>
            </a:lnSpc>
            <a:spcBef>
              <a:spcPct val="0"/>
            </a:spcBef>
            <a:spcAft>
              <a:spcPct val="35000"/>
            </a:spcAft>
          </a:pPr>
          <a:r>
            <a:rPr lang="en-US" sz="2900" kern="1200" dirty="0" smtClean="0"/>
            <a:t>Tracking</a:t>
          </a:r>
          <a:endParaRPr lang="en-US" sz="2900" kern="1200" dirty="0"/>
        </a:p>
      </dsp:txBody>
      <dsp:txXfrm>
        <a:off x="3070230" y="2682879"/>
        <a:ext cx="1792013" cy="816799"/>
      </dsp:txXfrm>
    </dsp:sp>
    <dsp:sp modelId="{FBD5E1C6-6515-4E13-8CAF-62693C7D27AB}">
      <dsp:nvSpPr>
        <dsp:cNvPr id="0" name=""/>
        <dsp:cNvSpPr/>
      </dsp:nvSpPr>
      <dsp:spPr>
        <a:xfrm>
          <a:off x="4822827" y="2378073"/>
          <a:ext cx="890630" cy="890630"/>
        </a:xfrm>
        <a:prstGeom prst="ellipse">
          <a:avLst/>
        </a:prstGeom>
        <a:blipFill rotWithShape="0">
          <a:blip xmlns:r="http://schemas.openxmlformats.org/officeDocument/2006/relationships" r:embed="rId2"/>
          <a:stretch>
            <a:fillRect/>
          </a:stretch>
        </a:blip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AC037-CF13-402F-8B3A-86A342A40A71}">
      <dsp:nvSpPr>
        <dsp:cNvPr id="0" name=""/>
        <dsp:cNvSpPr/>
      </dsp:nvSpPr>
      <dsp:spPr>
        <a:xfrm>
          <a:off x="5965833" y="625475"/>
          <a:ext cx="2544658" cy="189953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B04F47-D2DE-416B-9F0D-D3F8436F2CC3}">
      <dsp:nvSpPr>
        <dsp:cNvPr id="0" name=""/>
        <dsp:cNvSpPr/>
      </dsp:nvSpPr>
      <dsp:spPr>
        <a:xfrm>
          <a:off x="5965833" y="2682871"/>
          <a:ext cx="2544658" cy="816799"/>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lvl="0" algn="l" defTabSz="1289050">
            <a:lnSpc>
              <a:spcPct val="90000"/>
            </a:lnSpc>
            <a:spcBef>
              <a:spcPct val="0"/>
            </a:spcBef>
            <a:spcAft>
              <a:spcPct val="35000"/>
            </a:spcAft>
          </a:pPr>
          <a:r>
            <a:rPr lang="en-US" sz="2900" kern="1200" dirty="0" smtClean="0"/>
            <a:t>Expansion</a:t>
          </a:r>
          <a:endParaRPr lang="en-US" sz="2900" kern="1200" dirty="0"/>
        </a:p>
      </dsp:txBody>
      <dsp:txXfrm>
        <a:off x="5965833" y="2682871"/>
        <a:ext cx="1792013" cy="816799"/>
      </dsp:txXfrm>
    </dsp:sp>
    <dsp:sp modelId="{58FB7791-C550-4366-A02D-17A4D13F347B}">
      <dsp:nvSpPr>
        <dsp:cNvPr id="0" name=""/>
        <dsp:cNvSpPr/>
      </dsp:nvSpPr>
      <dsp:spPr>
        <a:xfrm>
          <a:off x="7718428" y="2378073"/>
          <a:ext cx="890630" cy="890630"/>
        </a:xfrm>
        <a:prstGeom prst="ellipse">
          <a:avLst/>
        </a:prstGeom>
        <a:blipFill rotWithShape="0">
          <a:blip xmlns:r="http://schemas.openxmlformats.org/officeDocument/2006/relationships" r:embed="rId3"/>
          <a:stretch>
            <a:fillRect/>
          </a:stretch>
        </a:blip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875F47-6FEB-49E9-A2C1-C26730EC6318}">
      <dsp:nvSpPr>
        <dsp:cNvPr id="0" name=""/>
        <dsp:cNvSpPr/>
      </dsp:nvSpPr>
      <dsp:spPr>
        <a:xfrm rot="5400000">
          <a:off x="5306625" y="-2270350"/>
          <a:ext cx="579005"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Initial encounter</a:t>
          </a:r>
          <a:endParaRPr lang="en-US" sz="3000" kern="1200" dirty="0"/>
        </a:p>
      </dsp:txBody>
      <dsp:txXfrm rot="5400000">
        <a:off x="5306625" y="-2270350"/>
        <a:ext cx="579005" cy="5266944"/>
      </dsp:txXfrm>
    </dsp:sp>
    <dsp:sp modelId="{9B4893B6-7083-4716-A8AB-51E3925106DE}">
      <dsp:nvSpPr>
        <dsp:cNvPr id="0" name=""/>
        <dsp:cNvSpPr/>
      </dsp:nvSpPr>
      <dsp:spPr>
        <a:xfrm>
          <a:off x="0" y="1243"/>
          <a:ext cx="2962656" cy="72375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A</a:t>
          </a:r>
          <a:endParaRPr lang="en-US" sz="3800" kern="1200" dirty="0"/>
        </a:p>
      </dsp:txBody>
      <dsp:txXfrm>
        <a:off x="0" y="1243"/>
        <a:ext cx="2962656" cy="723756"/>
      </dsp:txXfrm>
    </dsp:sp>
    <dsp:sp modelId="{CCF2360E-4DC5-4120-86B4-7F17BCAE66F6}">
      <dsp:nvSpPr>
        <dsp:cNvPr id="0" name=""/>
        <dsp:cNvSpPr/>
      </dsp:nvSpPr>
      <dsp:spPr>
        <a:xfrm rot="5400000">
          <a:off x="5306625" y="-1510406"/>
          <a:ext cx="579005"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Subsequent – routine healing</a:t>
          </a:r>
          <a:endParaRPr lang="en-US" sz="3000" kern="1200" dirty="0"/>
        </a:p>
      </dsp:txBody>
      <dsp:txXfrm rot="5400000">
        <a:off x="5306625" y="-1510406"/>
        <a:ext cx="579005" cy="5266944"/>
      </dsp:txXfrm>
    </dsp:sp>
    <dsp:sp modelId="{7F74DE55-F4F6-4B3A-995C-ADE0BEA78B04}">
      <dsp:nvSpPr>
        <dsp:cNvPr id="0" name=""/>
        <dsp:cNvSpPr/>
      </dsp:nvSpPr>
      <dsp:spPr>
        <a:xfrm>
          <a:off x="0" y="761187"/>
          <a:ext cx="2962656" cy="72375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D</a:t>
          </a:r>
          <a:endParaRPr lang="en-US" sz="3800" kern="1200" dirty="0"/>
        </a:p>
      </dsp:txBody>
      <dsp:txXfrm>
        <a:off x="0" y="761187"/>
        <a:ext cx="2962656" cy="723756"/>
      </dsp:txXfrm>
    </dsp:sp>
    <dsp:sp modelId="{33872F90-C126-4327-B389-812C4CC2FDDF}">
      <dsp:nvSpPr>
        <dsp:cNvPr id="0" name=""/>
        <dsp:cNvSpPr/>
      </dsp:nvSpPr>
      <dsp:spPr>
        <a:xfrm rot="5400000">
          <a:off x="5306625" y="-750462"/>
          <a:ext cx="579005"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Subsequent – delayed healing</a:t>
          </a:r>
          <a:endParaRPr lang="en-US" sz="3000" kern="1200" dirty="0"/>
        </a:p>
      </dsp:txBody>
      <dsp:txXfrm rot="5400000">
        <a:off x="5306625" y="-750462"/>
        <a:ext cx="579005" cy="5266944"/>
      </dsp:txXfrm>
    </dsp:sp>
    <dsp:sp modelId="{CC8C3D33-FD5F-4A14-B5DB-2400B9BEE623}">
      <dsp:nvSpPr>
        <dsp:cNvPr id="0" name=""/>
        <dsp:cNvSpPr/>
      </dsp:nvSpPr>
      <dsp:spPr>
        <a:xfrm>
          <a:off x="0" y="1521131"/>
          <a:ext cx="2962656" cy="72375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G</a:t>
          </a:r>
          <a:endParaRPr lang="en-US" sz="3800" kern="1200" dirty="0"/>
        </a:p>
      </dsp:txBody>
      <dsp:txXfrm>
        <a:off x="0" y="1521131"/>
        <a:ext cx="2962656" cy="723756"/>
      </dsp:txXfrm>
    </dsp:sp>
    <dsp:sp modelId="{3C7DE7A8-4922-4892-9DF7-EADAD3BC643E}">
      <dsp:nvSpPr>
        <dsp:cNvPr id="0" name=""/>
        <dsp:cNvSpPr/>
      </dsp:nvSpPr>
      <dsp:spPr>
        <a:xfrm rot="5400000">
          <a:off x="5306625" y="9481"/>
          <a:ext cx="579005"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Subsequent – nonunion</a:t>
          </a:r>
          <a:endParaRPr lang="en-US" sz="3000" kern="1200" dirty="0"/>
        </a:p>
      </dsp:txBody>
      <dsp:txXfrm rot="5400000">
        <a:off x="5306625" y="9481"/>
        <a:ext cx="579005" cy="5266944"/>
      </dsp:txXfrm>
    </dsp:sp>
    <dsp:sp modelId="{E0601757-AF80-4A74-B5AF-0415B07BBC7A}">
      <dsp:nvSpPr>
        <dsp:cNvPr id="0" name=""/>
        <dsp:cNvSpPr/>
      </dsp:nvSpPr>
      <dsp:spPr>
        <a:xfrm>
          <a:off x="0" y="2281075"/>
          <a:ext cx="2962656" cy="72375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K</a:t>
          </a:r>
          <a:endParaRPr lang="en-US" sz="3800" kern="1200" dirty="0"/>
        </a:p>
      </dsp:txBody>
      <dsp:txXfrm>
        <a:off x="0" y="2281075"/>
        <a:ext cx="2962656" cy="723756"/>
      </dsp:txXfrm>
    </dsp:sp>
    <dsp:sp modelId="{B480DCBF-6A17-4180-B99C-AEDEFF46F9F9}">
      <dsp:nvSpPr>
        <dsp:cNvPr id="0" name=""/>
        <dsp:cNvSpPr/>
      </dsp:nvSpPr>
      <dsp:spPr>
        <a:xfrm rot="5400000">
          <a:off x="5306625" y="769425"/>
          <a:ext cx="579005"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Subsequent – malunion</a:t>
          </a:r>
          <a:endParaRPr lang="en-US" sz="3000" kern="1200" dirty="0"/>
        </a:p>
      </dsp:txBody>
      <dsp:txXfrm rot="5400000">
        <a:off x="5306625" y="769425"/>
        <a:ext cx="579005" cy="5266944"/>
      </dsp:txXfrm>
    </dsp:sp>
    <dsp:sp modelId="{5DCB25B0-F0E4-47D0-B4A4-5AD8D330FE04}">
      <dsp:nvSpPr>
        <dsp:cNvPr id="0" name=""/>
        <dsp:cNvSpPr/>
      </dsp:nvSpPr>
      <dsp:spPr>
        <a:xfrm>
          <a:off x="0" y="3041019"/>
          <a:ext cx="2962656" cy="72375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P</a:t>
          </a:r>
          <a:endParaRPr lang="en-US" sz="3800" kern="1200" dirty="0"/>
        </a:p>
      </dsp:txBody>
      <dsp:txXfrm>
        <a:off x="0" y="3041019"/>
        <a:ext cx="2962656" cy="723756"/>
      </dsp:txXfrm>
    </dsp:sp>
    <dsp:sp modelId="{ACBC3E4D-2413-4D34-B768-9E21600C09CA}">
      <dsp:nvSpPr>
        <dsp:cNvPr id="0" name=""/>
        <dsp:cNvSpPr/>
      </dsp:nvSpPr>
      <dsp:spPr>
        <a:xfrm rot="5400000">
          <a:off x="5306625" y="1529369"/>
          <a:ext cx="579005"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Sequela</a:t>
          </a:r>
          <a:endParaRPr lang="en-US" sz="3000" kern="1200" dirty="0"/>
        </a:p>
      </dsp:txBody>
      <dsp:txXfrm rot="5400000">
        <a:off x="5306625" y="1529369"/>
        <a:ext cx="579005" cy="5266944"/>
      </dsp:txXfrm>
    </dsp:sp>
    <dsp:sp modelId="{A2C96EC9-EF96-4ED9-A958-9880B231A42A}">
      <dsp:nvSpPr>
        <dsp:cNvPr id="0" name=""/>
        <dsp:cNvSpPr/>
      </dsp:nvSpPr>
      <dsp:spPr>
        <a:xfrm>
          <a:off x="0" y="3800963"/>
          <a:ext cx="2962656" cy="72375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S</a:t>
          </a:r>
          <a:endParaRPr lang="en-US" sz="3800" kern="1200" dirty="0"/>
        </a:p>
      </dsp:txBody>
      <dsp:txXfrm>
        <a:off x="0" y="3800963"/>
        <a:ext cx="2962656" cy="72375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6DE69F-CD12-4A74-99F9-A917F693A05D}">
      <dsp:nvSpPr>
        <dsp:cNvPr id="0" name=""/>
        <dsp:cNvSpPr/>
      </dsp:nvSpPr>
      <dsp:spPr>
        <a:xfrm>
          <a:off x="3291839" y="552"/>
          <a:ext cx="4937760" cy="696132"/>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Code also underlying condition</a:t>
          </a:r>
          <a:endParaRPr lang="en-US" sz="2000" kern="1200" dirty="0"/>
        </a:p>
      </dsp:txBody>
      <dsp:txXfrm>
        <a:off x="3291839" y="552"/>
        <a:ext cx="4937760" cy="696132"/>
      </dsp:txXfrm>
    </dsp:sp>
    <dsp:sp modelId="{7E240B7D-255E-4F83-B381-93A47CBB69CE}">
      <dsp:nvSpPr>
        <dsp:cNvPr id="0" name=""/>
        <dsp:cNvSpPr/>
      </dsp:nvSpPr>
      <dsp:spPr>
        <a:xfrm>
          <a:off x="0" y="552"/>
          <a:ext cx="3291840" cy="69613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N17</a:t>
          </a:r>
          <a:endParaRPr lang="en-US" sz="3700" kern="1200" dirty="0"/>
        </a:p>
      </dsp:txBody>
      <dsp:txXfrm>
        <a:off x="0" y="552"/>
        <a:ext cx="3291840" cy="696132"/>
      </dsp:txXfrm>
    </dsp:sp>
    <dsp:sp modelId="{22B51F26-6EA1-4FCB-A29D-0A81B2064D7A}">
      <dsp:nvSpPr>
        <dsp:cNvPr id="0" name=""/>
        <dsp:cNvSpPr/>
      </dsp:nvSpPr>
      <dsp:spPr>
        <a:xfrm>
          <a:off x="3291839" y="766297"/>
          <a:ext cx="4937760" cy="696132"/>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Code first etiology</a:t>
          </a:r>
          <a:endParaRPr lang="en-US" sz="2000" kern="1200" dirty="0"/>
        </a:p>
      </dsp:txBody>
      <dsp:txXfrm>
        <a:off x="3291839" y="766297"/>
        <a:ext cx="4937760" cy="696132"/>
      </dsp:txXfrm>
    </dsp:sp>
    <dsp:sp modelId="{44929828-C910-4195-B155-902B7800C990}">
      <dsp:nvSpPr>
        <dsp:cNvPr id="0" name=""/>
        <dsp:cNvSpPr/>
      </dsp:nvSpPr>
      <dsp:spPr>
        <a:xfrm>
          <a:off x="0" y="766297"/>
          <a:ext cx="3291840" cy="69613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solidFill>
                <a:schemeClr val="accent2">
                  <a:lumMod val="75000"/>
                </a:schemeClr>
              </a:solidFill>
            </a:rPr>
            <a:t>N18</a:t>
          </a:r>
          <a:endParaRPr lang="en-US" sz="3700" kern="1200" dirty="0">
            <a:solidFill>
              <a:schemeClr val="accent2">
                <a:lumMod val="75000"/>
              </a:schemeClr>
            </a:solidFill>
          </a:endParaRPr>
        </a:p>
      </dsp:txBody>
      <dsp:txXfrm>
        <a:off x="0" y="766297"/>
        <a:ext cx="3291840" cy="696132"/>
      </dsp:txXfrm>
    </dsp:sp>
    <dsp:sp modelId="{A7890765-F37C-49B3-B588-1C0A9CD7F0FC}">
      <dsp:nvSpPr>
        <dsp:cNvPr id="0" name=""/>
        <dsp:cNvSpPr/>
      </dsp:nvSpPr>
      <dsp:spPr>
        <a:xfrm>
          <a:off x="3291839" y="1532042"/>
          <a:ext cx="4937760" cy="696132"/>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Additional code infectious agent</a:t>
          </a:r>
          <a:endParaRPr lang="en-US" sz="2000" kern="1200" dirty="0"/>
        </a:p>
      </dsp:txBody>
      <dsp:txXfrm>
        <a:off x="3291839" y="1532042"/>
        <a:ext cx="4937760" cy="696132"/>
      </dsp:txXfrm>
    </dsp:sp>
    <dsp:sp modelId="{A0BFD601-D743-4737-BBE9-8AB06F1F4F99}">
      <dsp:nvSpPr>
        <dsp:cNvPr id="0" name=""/>
        <dsp:cNvSpPr/>
      </dsp:nvSpPr>
      <dsp:spPr>
        <a:xfrm>
          <a:off x="0" y="1532042"/>
          <a:ext cx="3291840" cy="69613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N30</a:t>
          </a:r>
          <a:endParaRPr lang="en-US" sz="3700" kern="1200" dirty="0"/>
        </a:p>
      </dsp:txBody>
      <dsp:txXfrm>
        <a:off x="0" y="1532042"/>
        <a:ext cx="3291840" cy="696132"/>
      </dsp:txXfrm>
    </dsp:sp>
    <dsp:sp modelId="{BEEF386D-A8CD-4091-88A5-091EE22C9161}">
      <dsp:nvSpPr>
        <dsp:cNvPr id="0" name=""/>
        <dsp:cNvSpPr/>
      </dsp:nvSpPr>
      <dsp:spPr>
        <a:xfrm>
          <a:off x="3291839" y="2297788"/>
          <a:ext cx="4937760" cy="696132"/>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Additional code urinary incontinence</a:t>
          </a:r>
          <a:endParaRPr lang="en-US" sz="2000" kern="1200" dirty="0"/>
        </a:p>
      </dsp:txBody>
      <dsp:txXfrm>
        <a:off x="3291839" y="2297788"/>
        <a:ext cx="4937760" cy="696132"/>
      </dsp:txXfrm>
    </dsp:sp>
    <dsp:sp modelId="{670B64C1-97F2-4F5D-9F01-416ECC67DD95}">
      <dsp:nvSpPr>
        <dsp:cNvPr id="0" name=""/>
        <dsp:cNvSpPr/>
      </dsp:nvSpPr>
      <dsp:spPr>
        <a:xfrm>
          <a:off x="0" y="2297788"/>
          <a:ext cx="3291840" cy="69613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solidFill>
                <a:schemeClr val="accent2">
                  <a:lumMod val="75000"/>
                </a:schemeClr>
              </a:solidFill>
            </a:rPr>
            <a:t>N31</a:t>
          </a:r>
          <a:endParaRPr lang="en-US" sz="3700" kern="1200" dirty="0">
            <a:solidFill>
              <a:schemeClr val="accent2">
                <a:lumMod val="75000"/>
              </a:schemeClr>
            </a:solidFill>
          </a:endParaRPr>
        </a:p>
      </dsp:txBody>
      <dsp:txXfrm>
        <a:off x="0" y="2297788"/>
        <a:ext cx="3291840" cy="696132"/>
      </dsp:txXfrm>
    </dsp:sp>
    <dsp:sp modelId="{9E1A5602-5742-46A0-AAF1-CD5238F24F13}">
      <dsp:nvSpPr>
        <dsp:cNvPr id="0" name=""/>
        <dsp:cNvSpPr/>
      </dsp:nvSpPr>
      <dsp:spPr>
        <a:xfrm>
          <a:off x="3291839" y="3063533"/>
          <a:ext cx="4937760" cy="696132"/>
        </a:xfrm>
        <a:prstGeom prst="rightArrow">
          <a:avLst>
            <a:gd name="adj1" fmla="val 75000"/>
            <a:gd name="adj2" fmla="val 50000"/>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Code first underlying disease</a:t>
          </a:r>
          <a:endParaRPr lang="en-US" sz="2000" kern="1200" dirty="0"/>
        </a:p>
      </dsp:txBody>
      <dsp:txXfrm>
        <a:off x="3291839" y="3063533"/>
        <a:ext cx="4937760" cy="696132"/>
      </dsp:txXfrm>
    </dsp:sp>
    <dsp:sp modelId="{303F664D-0272-4CA5-BF63-E20AF4C90CC1}">
      <dsp:nvSpPr>
        <dsp:cNvPr id="0" name=""/>
        <dsp:cNvSpPr/>
      </dsp:nvSpPr>
      <dsp:spPr>
        <a:xfrm>
          <a:off x="0" y="3063533"/>
          <a:ext cx="3291840" cy="696132"/>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N33</a:t>
          </a:r>
          <a:endParaRPr lang="en-US" sz="3700" kern="1200" dirty="0"/>
        </a:p>
      </dsp:txBody>
      <dsp:txXfrm>
        <a:off x="0" y="3063533"/>
        <a:ext cx="3291840" cy="696132"/>
      </dsp:txXfrm>
    </dsp:sp>
    <dsp:sp modelId="{718A27A1-8CC6-4A11-A2BF-70DA27C6B086}">
      <dsp:nvSpPr>
        <dsp:cNvPr id="0" name=""/>
        <dsp:cNvSpPr/>
      </dsp:nvSpPr>
      <dsp:spPr>
        <a:xfrm>
          <a:off x="3291839" y="3829278"/>
          <a:ext cx="4937760" cy="696132"/>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Additional code for associated symptoms</a:t>
          </a:r>
          <a:endParaRPr lang="en-US" sz="2000" kern="1200" dirty="0"/>
        </a:p>
      </dsp:txBody>
      <dsp:txXfrm>
        <a:off x="3291839" y="3829278"/>
        <a:ext cx="4937760" cy="696132"/>
      </dsp:txXfrm>
    </dsp:sp>
    <dsp:sp modelId="{A18019B2-FB69-418C-86FD-64AB2B327507}">
      <dsp:nvSpPr>
        <dsp:cNvPr id="0" name=""/>
        <dsp:cNvSpPr/>
      </dsp:nvSpPr>
      <dsp:spPr>
        <a:xfrm>
          <a:off x="0" y="3829278"/>
          <a:ext cx="3291840" cy="69613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N40.1</a:t>
          </a:r>
          <a:endParaRPr lang="en-US" sz="3700" kern="1200" dirty="0"/>
        </a:p>
      </dsp:txBody>
      <dsp:txXfrm>
        <a:off x="0" y="3829278"/>
        <a:ext cx="3291840" cy="69613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4EC3CB-023E-418E-BB22-EB85D624172D}">
      <dsp:nvSpPr>
        <dsp:cNvPr id="0" name=""/>
        <dsp:cNvSpPr/>
      </dsp:nvSpPr>
      <dsp:spPr>
        <a:xfrm>
          <a:off x="379556" y="1319"/>
          <a:ext cx="1562416" cy="937449"/>
        </a:xfrm>
        <a:prstGeom prst="rect">
          <a:avLst/>
        </a:prstGeom>
        <a:solidFill>
          <a:schemeClr val="accent2">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A – Initial closed</a:t>
          </a:r>
          <a:endParaRPr lang="en-US" sz="1900" b="1" kern="1200" dirty="0">
            <a:solidFill>
              <a:schemeClr val="tx1"/>
            </a:solidFill>
          </a:endParaRPr>
        </a:p>
      </dsp:txBody>
      <dsp:txXfrm>
        <a:off x="379556" y="1319"/>
        <a:ext cx="1562416" cy="937449"/>
      </dsp:txXfrm>
    </dsp:sp>
    <dsp:sp modelId="{CF856780-28F1-4641-AEAD-CDDE8D254265}">
      <dsp:nvSpPr>
        <dsp:cNvPr id="0" name=""/>
        <dsp:cNvSpPr/>
      </dsp:nvSpPr>
      <dsp:spPr>
        <a:xfrm>
          <a:off x="2098214" y="1319"/>
          <a:ext cx="1562416" cy="937449"/>
        </a:xfrm>
        <a:prstGeom prst="rect">
          <a:avLst/>
        </a:prstGeom>
        <a:solidFill>
          <a:schemeClr val="accent2">
            <a:shade val="80000"/>
            <a:hueOff val="-5979"/>
            <a:satOff val="-671"/>
            <a:lumOff val="428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B – Initial open</a:t>
          </a:r>
          <a:endParaRPr lang="en-US" sz="1900" b="1" kern="1200" dirty="0">
            <a:solidFill>
              <a:schemeClr val="tx1"/>
            </a:solidFill>
          </a:endParaRPr>
        </a:p>
      </dsp:txBody>
      <dsp:txXfrm>
        <a:off x="2098214" y="1319"/>
        <a:ext cx="1562416" cy="937449"/>
      </dsp:txXfrm>
    </dsp:sp>
    <dsp:sp modelId="{87C7443B-C6E1-44F4-A34E-D675CB74DB71}">
      <dsp:nvSpPr>
        <dsp:cNvPr id="0" name=""/>
        <dsp:cNvSpPr/>
      </dsp:nvSpPr>
      <dsp:spPr>
        <a:xfrm>
          <a:off x="379556" y="1095010"/>
          <a:ext cx="1562416" cy="937449"/>
        </a:xfrm>
        <a:prstGeom prst="rect">
          <a:avLst/>
        </a:prstGeom>
        <a:solidFill>
          <a:schemeClr val="accent2">
            <a:shade val="80000"/>
            <a:hueOff val="-11957"/>
            <a:satOff val="-1341"/>
            <a:lumOff val="856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D – Subsequent routine</a:t>
          </a:r>
          <a:endParaRPr lang="en-US" sz="1900" b="1" kern="1200" dirty="0">
            <a:solidFill>
              <a:schemeClr val="tx1"/>
            </a:solidFill>
          </a:endParaRPr>
        </a:p>
      </dsp:txBody>
      <dsp:txXfrm>
        <a:off x="379556" y="1095010"/>
        <a:ext cx="1562416" cy="937449"/>
      </dsp:txXfrm>
    </dsp:sp>
    <dsp:sp modelId="{B731EA99-CC64-40F4-BBD6-8DC2965DD9F5}">
      <dsp:nvSpPr>
        <dsp:cNvPr id="0" name=""/>
        <dsp:cNvSpPr/>
      </dsp:nvSpPr>
      <dsp:spPr>
        <a:xfrm>
          <a:off x="2098214" y="1095010"/>
          <a:ext cx="1562416" cy="937449"/>
        </a:xfrm>
        <a:prstGeom prst="rect">
          <a:avLst/>
        </a:prstGeom>
        <a:solidFill>
          <a:schemeClr val="accent2">
            <a:shade val="80000"/>
            <a:hueOff val="-17936"/>
            <a:satOff val="-2012"/>
            <a:lumOff val="1284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G – Subsequent delayed</a:t>
          </a:r>
          <a:endParaRPr lang="en-US" sz="1900" b="1" kern="1200" dirty="0">
            <a:solidFill>
              <a:schemeClr val="tx1"/>
            </a:solidFill>
          </a:endParaRPr>
        </a:p>
      </dsp:txBody>
      <dsp:txXfrm>
        <a:off x="2098214" y="1095010"/>
        <a:ext cx="1562416" cy="937449"/>
      </dsp:txXfrm>
    </dsp:sp>
    <dsp:sp modelId="{9FEC52D7-3BB4-442E-9E08-2AC59DEBB238}">
      <dsp:nvSpPr>
        <dsp:cNvPr id="0" name=""/>
        <dsp:cNvSpPr/>
      </dsp:nvSpPr>
      <dsp:spPr>
        <a:xfrm>
          <a:off x="379556" y="2188702"/>
          <a:ext cx="1562416" cy="937449"/>
        </a:xfrm>
        <a:prstGeom prst="rect">
          <a:avLst/>
        </a:prstGeom>
        <a:solidFill>
          <a:schemeClr val="accent2">
            <a:shade val="80000"/>
            <a:hueOff val="-23915"/>
            <a:satOff val="-2683"/>
            <a:lumOff val="1712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K – Subsequent nonunion</a:t>
          </a:r>
          <a:endParaRPr lang="en-US" sz="1900" b="1" kern="1200" dirty="0">
            <a:solidFill>
              <a:schemeClr val="tx1"/>
            </a:solidFill>
          </a:endParaRPr>
        </a:p>
      </dsp:txBody>
      <dsp:txXfrm>
        <a:off x="379556" y="2188702"/>
        <a:ext cx="1562416" cy="937449"/>
      </dsp:txXfrm>
    </dsp:sp>
    <dsp:sp modelId="{D485C03B-488A-4B5B-8FF7-67978C09D044}">
      <dsp:nvSpPr>
        <dsp:cNvPr id="0" name=""/>
        <dsp:cNvSpPr/>
      </dsp:nvSpPr>
      <dsp:spPr>
        <a:xfrm>
          <a:off x="2098214" y="2188702"/>
          <a:ext cx="1562416" cy="937449"/>
        </a:xfrm>
        <a:prstGeom prst="rect">
          <a:avLst/>
        </a:prstGeom>
        <a:solidFill>
          <a:schemeClr val="accent2">
            <a:shade val="80000"/>
            <a:hueOff val="-29893"/>
            <a:satOff val="-3353"/>
            <a:lumOff val="2140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P – Subsequent malunio</a:t>
          </a:r>
          <a:r>
            <a:rPr lang="en-US" sz="1900" kern="1200" dirty="0" smtClean="0"/>
            <a:t>n</a:t>
          </a:r>
          <a:endParaRPr lang="en-US" sz="1900" kern="1200" dirty="0"/>
        </a:p>
      </dsp:txBody>
      <dsp:txXfrm>
        <a:off x="2098214" y="2188702"/>
        <a:ext cx="1562416" cy="937449"/>
      </dsp:txXfrm>
    </dsp:sp>
    <dsp:sp modelId="{DD75FBA1-8E9C-4C33-BDEE-242CAFA0CB47}">
      <dsp:nvSpPr>
        <dsp:cNvPr id="0" name=""/>
        <dsp:cNvSpPr/>
      </dsp:nvSpPr>
      <dsp:spPr>
        <a:xfrm>
          <a:off x="1238885" y="3282393"/>
          <a:ext cx="1562416" cy="937449"/>
        </a:xfrm>
        <a:prstGeom prst="rect">
          <a:avLst/>
        </a:prstGeom>
        <a:solidFill>
          <a:schemeClr val="accent2">
            <a:shade val="80000"/>
            <a:hueOff val="-35872"/>
            <a:satOff val="-4024"/>
            <a:lumOff val="2568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S - Sequela</a:t>
          </a:r>
          <a:endParaRPr lang="en-US" sz="1900" b="1" kern="1200" dirty="0">
            <a:solidFill>
              <a:schemeClr val="tx1"/>
            </a:solidFill>
          </a:endParaRPr>
        </a:p>
      </dsp:txBody>
      <dsp:txXfrm>
        <a:off x="1238885" y="3282393"/>
        <a:ext cx="1562416" cy="93744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94B97E-3DFB-4CE7-9D65-A83AE1DEF810}">
      <dsp:nvSpPr>
        <dsp:cNvPr id="0" name=""/>
        <dsp:cNvSpPr/>
      </dsp:nvSpPr>
      <dsp:spPr>
        <a:xfrm rot="5400000">
          <a:off x="-125469" y="126564"/>
          <a:ext cx="836463" cy="58552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a:t>
          </a:r>
          <a:endParaRPr lang="en-US" sz="1700" kern="1200" dirty="0"/>
        </a:p>
      </dsp:txBody>
      <dsp:txXfrm rot="5400000">
        <a:off x="-125469" y="126564"/>
        <a:ext cx="836463" cy="585524"/>
      </dsp:txXfrm>
    </dsp:sp>
    <dsp:sp modelId="{A19E6171-4B3A-4A26-AD9D-63462E747307}">
      <dsp:nvSpPr>
        <dsp:cNvPr id="0" name=""/>
        <dsp:cNvSpPr/>
      </dsp:nvSpPr>
      <dsp:spPr>
        <a:xfrm rot="5400000">
          <a:off x="4135711" y="-3549092"/>
          <a:ext cx="543701" cy="764407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Low energy, Wound less than 1 cm</a:t>
          </a:r>
          <a:endParaRPr lang="en-US" sz="2000" kern="1200" dirty="0"/>
        </a:p>
      </dsp:txBody>
      <dsp:txXfrm rot="5400000">
        <a:off x="4135711" y="-3549092"/>
        <a:ext cx="543701" cy="7644075"/>
      </dsp:txXfrm>
    </dsp:sp>
    <dsp:sp modelId="{CE3741F8-48AE-400F-BED0-FD68118B8BF1}">
      <dsp:nvSpPr>
        <dsp:cNvPr id="0" name=""/>
        <dsp:cNvSpPr/>
      </dsp:nvSpPr>
      <dsp:spPr>
        <a:xfrm rot="5400000">
          <a:off x="-125469" y="864026"/>
          <a:ext cx="836463" cy="58552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II</a:t>
          </a:r>
          <a:endParaRPr lang="en-US" sz="1700" kern="1200" dirty="0"/>
        </a:p>
      </dsp:txBody>
      <dsp:txXfrm rot="5400000">
        <a:off x="-125469" y="864026"/>
        <a:ext cx="836463" cy="585524"/>
      </dsp:txXfrm>
    </dsp:sp>
    <dsp:sp modelId="{33EA26FB-ECB0-4789-ADBC-1519EC8F186E}">
      <dsp:nvSpPr>
        <dsp:cNvPr id="0" name=""/>
        <dsp:cNvSpPr/>
      </dsp:nvSpPr>
      <dsp:spPr>
        <a:xfrm rot="5400000">
          <a:off x="4135711" y="-2811630"/>
          <a:ext cx="543701" cy="764407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Greater than 1 cm with moderate soft tissue damage</a:t>
          </a:r>
          <a:endParaRPr lang="en-US" sz="1900" kern="1200" dirty="0"/>
        </a:p>
      </dsp:txBody>
      <dsp:txXfrm rot="5400000">
        <a:off x="4135711" y="-2811630"/>
        <a:ext cx="543701" cy="7644075"/>
      </dsp:txXfrm>
    </dsp:sp>
    <dsp:sp modelId="{B6A1E512-21F0-475C-9BA9-9FD9B74B5384}">
      <dsp:nvSpPr>
        <dsp:cNvPr id="0" name=""/>
        <dsp:cNvSpPr/>
      </dsp:nvSpPr>
      <dsp:spPr>
        <a:xfrm rot="5400000">
          <a:off x="-125469" y="1601488"/>
          <a:ext cx="836463" cy="58552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III</a:t>
          </a:r>
          <a:endParaRPr lang="en-US" sz="1700" kern="1200" dirty="0"/>
        </a:p>
      </dsp:txBody>
      <dsp:txXfrm rot="5400000">
        <a:off x="-125469" y="1601488"/>
        <a:ext cx="836463" cy="585524"/>
      </dsp:txXfrm>
    </dsp:sp>
    <dsp:sp modelId="{BD1ADC61-1410-4930-8815-563168013203}">
      <dsp:nvSpPr>
        <dsp:cNvPr id="0" name=""/>
        <dsp:cNvSpPr/>
      </dsp:nvSpPr>
      <dsp:spPr>
        <a:xfrm rot="5400000">
          <a:off x="4135711" y="-2074168"/>
          <a:ext cx="543701" cy="764407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High energy wound greater than 1 cm with extensive soft tissue damage</a:t>
          </a:r>
          <a:endParaRPr lang="en-US" sz="1900" kern="1200" dirty="0"/>
        </a:p>
      </dsp:txBody>
      <dsp:txXfrm rot="5400000">
        <a:off x="4135711" y="-2074168"/>
        <a:ext cx="543701" cy="7644075"/>
      </dsp:txXfrm>
    </dsp:sp>
    <dsp:sp modelId="{C5E082B9-FB74-449C-8545-DF1271C863E8}">
      <dsp:nvSpPr>
        <dsp:cNvPr id="0" name=""/>
        <dsp:cNvSpPr/>
      </dsp:nvSpPr>
      <dsp:spPr>
        <a:xfrm rot="5400000">
          <a:off x="-125469" y="2338950"/>
          <a:ext cx="836463" cy="58552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IIIA</a:t>
          </a:r>
          <a:endParaRPr lang="en-US" sz="1700" kern="1200" dirty="0"/>
        </a:p>
      </dsp:txBody>
      <dsp:txXfrm rot="5400000">
        <a:off x="-125469" y="2338950"/>
        <a:ext cx="836463" cy="585524"/>
      </dsp:txXfrm>
    </dsp:sp>
    <dsp:sp modelId="{BB8186BE-F3A1-4009-934C-4ECF3E567AB2}">
      <dsp:nvSpPr>
        <dsp:cNvPr id="0" name=""/>
        <dsp:cNvSpPr/>
      </dsp:nvSpPr>
      <dsp:spPr>
        <a:xfrm rot="5400000">
          <a:off x="4135711" y="-1336706"/>
          <a:ext cx="543701" cy="764407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Adequate soft tissue cover</a:t>
          </a:r>
          <a:endParaRPr lang="en-US" sz="2200" kern="1200" dirty="0"/>
        </a:p>
      </dsp:txBody>
      <dsp:txXfrm rot="5400000">
        <a:off x="4135711" y="-1336706"/>
        <a:ext cx="543701" cy="7644075"/>
      </dsp:txXfrm>
    </dsp:sp>
    <dsp:sp modelId="{132134EA-5CFA-4A70-879D-72C45E9EDB01}">
      <dsp:nvSpPr>
        <dsp:cNvPr id="0" name=""/>
        <dsp:cNvSpPr/>
      </dsp:nvSpPr>
      <dsp:spPr>
        <a:xfrm rot="5400000">
          <a:off x="-125469" y="3076412"/>
          <a:ext cx="836463" cy="58552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IIIB</a:t>
          </a:r>
          <a:endParaRPr lang="en-US" sz="1700" kern="1200" dirty="0"/>
        </a:p>
      </dsp:txBody>
      <dsp:txXfrm rot="5400000">
        <a:off x="-125469" y="3076412"/>
        <a:ext cx="836463" cy="585524"/>
      </dsp:txXfrm>
    </dsp:sp>
    <dsp:sp modelId="{098A068F-252D-452A-8BE0-FEC1173CAED0}">
      <dsp:nvSpPr>
        <dsp:cNvPr id="0" name=""/>
        <dsp:cNvSpPr/>
      </dsp:nvSpPr>
      <dsp:spPr>
        <a:xfrm rot="5400000">
          <a:off x="4135711" y="-599244"/>
          <a:ext cx="543701" cy="764407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Inadequate soft tissue cover</a:t>
          </a:r>
          <a:endParaRPr lang="en-US" sz="2200" kern="1200" dirty="0"/>
        </a:p>
      </dsp:txBody>
      <dsp:txXfrm rot="5400000">
        <a:off x="4135711" y="-599244"/>
        <a:ext cx="543701" cy="7644075"/>
      </dsp:txXfrm>
    </dsp:sp>
    <dsp:sp modelId="{C51D5D0B-7BC7-41C8-A329-C8E2E6E317D1}">
      <dsp:nvSpPr>
        <dsp:cNvPr id="0" name=""/>
        <dsp:cNvSpPr/>
      </dsp:nvSpPr>
      <dsp:spPr>
        <a:xfrm rot="5400000">
          <a:off x="-125469" y="3813874"/>
          <a:ext cx="836463" cy="58552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IIIC</a:t>
          </a:r>
          <a:endParaRPr lang="en-US" sz="1700" kern="1200" dirty="0"/>
        </a:p>
      </dsp:txBody>
      <dsp:txXfrm rot="5400000">
        <a:off x="-125469" y="3813874"/>
        <a:ext cx="836463" cy="585524"/>
      </dsp:txXfrm>
    </dsp:sp>
    <dsp:sp modelId="{24FED63D-1905-459E-B3E8-DF464230F349}">
      <dsp:nvSpPr>
        <dsp:cNvPr id="0" name=""/>
        <dsp:cNvSpPr/>
      </dsp:nvSpPr>
      <dsp:spPr>
        <a:xfrm rot="5400000">
          <a:off x="4135711" y="138217"/>
          <a:ext cx="543701" cy="764407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Associated with arterial injury</a:t>
          </a:r>
          <a:endParaRPr lang="en-US" sz="2200" kern="1200" dirty="0"/>
        </a:p>
      </dsp:txBody>
      <dsp:txXfrm rot="5400000">
        <a:off x="4135711" y="138217"/>
        <a:ext cx="543701" cy="7644075"/>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A0AF6-A05E-403C-81C4-9BE8B1C5E5D1}" type="datetimeFigureOut">
              <a:rPr lang="en-US" smtClean="0"/>
              <a:pPr/>
              <a:t>8/19/2013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E2BA42-B7A5-48DD-877D-CC509820D6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Germany" TargetMode="External"/><Relationship Id="rId3" Type="http://schemas.openxmlformats.org/officeDocument/2006/relationships/hyperlink" Target="http://en.wikipedia.org/wiki/ICD-10" TargetMode="External"/><Relationship Id="rId7" Type="http://schemas.openxmlformats.org/officeDocument/2006/relationships/hyperlink" Target="http://en.wikipedia.org/wiki/France" TargetMode="External"/><Relationship Id="rId12" Type="http://schemas.openxmlformats.org/officeDocument/2006/relationships/hyperlink" Target="http://en.wikipedia.org/wiki/Electronic_Data_Interchang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en.wikipedia.org/wiki/Wikipedia:Citation_needed" TargetMode="External"/><Relationship Id="rId11" Type="http://schemas.openxmlformats.org/officeDocument/2006/relationships/hyperlink" Target="http://en.wikipedia.org/wiki/HIPAA" TargetMode="External"/><Relationship Id="rId5" Type="http://schemas.openxmlformats.org/officeDocument/2006/relationships/hyperlink" Target="http://en.wikipedia.org/wiki/China" TargetMode="External"/><Relationship Id="rId10" Type="http://schemas.openxmlformats.org/officeDocument/2006/relationships/hyperlink" Target="http://en.wikipedia.org/wiki/ICD-10_Procedure_Coding_System" TargetMode="External"/><Relationship Id="rId4" Type="http://schemas.openxmlformats.org/officeDocument/2006/relationships/hyperlink" Target="http://en.wikipedia.org/wiki/Canada" TargetMode="External"/><Relationship Id="rId9" Type="http://schemas.openxmlformats.org/officeDocument/2006/relationships/hyperlink" Target="http://en.wikipedia.org/wiki/ICD-10_Clinical_Modificatio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defRPr/>
            </a:pPr>
            <a:r>
              <a:rPr lang="en-US" sz="1100" dirty="0" smtClean="0"/>
              <a:t>Some 25 countries use ICD-10 for reimbursement and resource allocation in their health system. A few of them made modifications to ICD to better accommodate this use of ICD-10. The article below makes reference to some of these modifications. The unchanged international version of ICD-10 is used in about 110 countries ICD-10 for cause of death reporting and statistics.</a:t>
            </a:r>
          </a:p>
          <a:p>
            <a:pPr>
              <a:defRPr/>
            </a:pPr>
            <a:r>
              <a:rPr lang="en-US" sz="1100" b="1" dirty="0" smtClean="0"/>
              <a:t>South Africa</a:t>
            </a:r>
          </a:p>
          <a:p>
            <a:pPr>
              <a:defRPr/>
            </a:pPr>
            <a:r>
              <a:rPr lang="en-US" sz="1100" dirty="0" smtClean="0"/>
              <a:t>1 January 2005 Pretoria, Johannesburg, Cape town</a:t>
            </a:r>
          </a:p>
          <a:p>
            <a:pPr>
              <a:defRPr/>
            </a:pPr>
            <a:r>
              <a:rPr lang="en-US" sz="1100" b="1" dirty="0" smtClean="0"/>
              <a:t>Australia</a:t>
            </a:r>
          </a:p>
          <a:p>
            <a:pPr>
              <a:defRPr/>
            </a:pPr>
            <a:r>
              <a:rPr lang="en-US" sz="1100" dirty="0" smtClean="0"/>
              <a:t>1 July 1998 Victoria, New South Wales, Australian Capital Territory and Northern Territory implemented ICD-10-AM.</a:t>
            </a:r>
            <a:br>
              <a:rPr lang="en-US" sz="1100" dirty="0" smtClean="0"/>
            </a:br>
            <a:r>
              <a:rPr lang="en-US" sz="1100" dirty="0" smtClean="0"/>
              <a:t>1 July 1999 Queensland, South Australia, Tasmania and Western Australia implemented ICD-10-AM.</a:t>
            </a:r>
            <a:r>
              <a:rPr lang="en-US" sz="1100" baseline="30000" dirty="0" smtClean="0">
                <a:hlinkClick r:id="rId3"/>
              </a:rPr>
              <a:t>[7]</a:t>
            </a:r>
            <a:endParaRPr lang="en-US" sz="1100" dirty="0" smtClean="0"/>
          </a:p>
          <a:p>
            <a:pPr>
              <a:defRPr/>
            </a:pPr>
            <a:r>
              <a:rPr lang="en-US" sz="1100" b="1" dirty="0" smtClean="0"/>
              <a:t>Canada</a:t>
            </a:r>
          </a:p>
          <a:p>
            <a:pPr>
              <a:defRPr/>
            </a:pPr>
            <a:r>
              <a:rPr lang="en-US" sz="1100" dirty="0" smtClean="0">
                <a:hlinkClick r:id="rId4" tooltip="Canada"/>
              </a:rPr>
              <a:t>Canada</a:t>
            </a:r>
            <a:r>
              <a:rPr lang="en-US" sz="1100" dirty="0" smtClean="0"/>
              <a:t> introduced ICD-10-CA in 2000.</a:t>
            </a:r>
            <a:r>
              <a:rPr lang="en-US" sz="1100" baseline="30000" dirty="0" smtClean="0">
                <a:hlinkClick r:id="rId3"/>
              </a:rPr>
              <a:t>[8]</a:t>
            </a:r>
            <a:endParaRPr lang="en-US" sz="1100" dirty="0" smtClean="0"/>
          </a:p>
          <a:p>
            <a:pPr>
              <a:defRPr/>
            </a:pPr>
            <a:r>
              <a:rPr lang="en-US" sz="1100" b="1" dirty="0" smtClean="0"/>
              <a:t>China</a:t>
            </a:r>
          </a:p>
          <a:p>
            <a:pPr>
              <a:defRPr/>
            </a:pPr>
            <a:r>
              <a:rPr lang="en-US" sz="1100" dirty="0" smtClean="0">
                <a:hlinkClick r:id="rId5" tooltip="China"/>
              </a:rPr>
              <a:t>China</a:t>
            </a:r>
            <a:r>
              <a:rPr lang="en-US" sz="1100" dirty="0" smtClean="0"/>
              <a:t> now using ICD-10 as diagnosis reference and ICD-9 as procedure reference.</a:t>
            </a:r>
            <a:r>
              <a:rPr lang="en-US" sz="1100" baseline="30000" dirty="0" smtClean="0"/>
              <a:t>[</a:t>
            </a:r>
            <a:r>
              <a:rPr lang="en-US" sz="1100" i="1" baseline="30000" dirty="0" smtClean="0">
                <a:hlinkClick r:id="rId6" tooltip="Wikipedia:Citation needed"/>
              </a:rPr>
              <a:t>citation needed</a:t>
            </a:r>
            <a:r>
              <a:rPr lang="en-US" sz="1100" baseline="30000" dirty="0" smtClean="0"/>
              <a:t>]</a:t>
            </a:r>
            <a:endParaRPr lang="en-US" sz="1100" dirty="0" smtClean="0"/>
          </a:p>
          <a:p>
            <a:pPr>
              <a:defRPr/>
            </a:pPr>
            <a:r>
              <a:rPr lang="en-US" sz="1100" b="1" dirty="0" smtClean="0"/>
              <a:t>France</a:t>
            </a:r>
          </a:p>
          <a:p>
            <a:pPr>
              <a:defRPr/>
            </a:pPr>
            <a:r>
              <a:rPr lang="en-US" sz="1100" dirty="0" smtClean="0">
                <a:hlinkClick r:id="rId7" tooltip="France"/>
              </a:rPr>
              <a:t>France</a:t>
            </a:r>
            <a:r>
              <a:rPr lang="en-US" sz="1100" dirty="0" smtClean="0"/>
              <a:t> introduced a clinical addendum to ICD-10 in 2005. See also website of the ATIH.</a:t>
            </a:r>
          </a:p>
          <a:p>
            <a:pPr>
              <a:defRPr/>
            </a:pPr>
            <a:r>
              <a:rPr lang="en-US" sz="1100" b="1" dirty="0" smtClean="0"/>
              <a:t>Germany</a:t>
            </a:r>
          </a:p>
          <a:p>
            <a:pPr>
              <a:defRPr/>
            </a:pPr>
            <a:r>
              <a:rPr lang="en-US" sz="1100" dirty="0" smtClean="0">
                <a:hlinkClick r:id="rId8" tooltip="Germany"/>
              </a:rPr>
              <a:t>Germany</a:t>
            </a:r>
            <a:r>
              <a:rPr lang="en-US" sz="1100" dirty="0" smtClean="0"/>
              <a:t>: ICD-10-GM (German Modification)</a:t>
            </a:r>
          </a:p>
          <a:p>
            <a:pPr>
              <a:defRPr/>
            </a:pPr>
            <a:r>
              <a:rPr lang="en-US" sz="1100" b="1" dirty="0" smtClean="0"/>
              <a:t>Korea</a:t>
            </a:r>
          </a:p>
          <a:p>
            <a:pPr>
              <a:defRPr/>
            </a:pPr>
            <a:r>
              <a:rPr lang="en-US" sz="1100" dirty="0" smtClean="0"/>
              <a:t>A Korean modification has existed since 2008.</a:t>
            </a:r>
          </a:p>
          <a:p>
            <a:pPr>
              <a:defRPr/>
            </a:pPr>
            <a:r>
              <a:rPr lang="en-US" sz="1100" b="1" dirty="0" smtClean="0"/>
              <a:t>Thailand</a:t>
            </a:r>
          </a:p>
          <a:p>
            <a:pPr>
              <a:defRPr/>
            </a:pPr>
            <a:r>
              <a:rPr lang="en-US" sz="1100" dirty="0" smtClean="0"/>
              <a:t>A Thai modifications exists since 2007.</a:t>
            </a:r>
          </a:p>
          <a:p>
            <a:pPr>
              <a:defRPr/>
            </a:pPr>
            <a:r>
              <a:rPr lang="en-US" sz="1100" dirty="0" smtClean="0"/>
              <a:t>Now Ministry of Public Health have **ICD 10 TM**</a:t>
            </a:r>
          </a:p>
          <a:p>
            <a:pPr>
              <a:defRPr/>
            </a:pPr>
            <a:r>
              <a:rPr lang="en-US" sz="1100" b="1" dirty="0" smtClean="0"/>
              <a:t>United States</a:t>
            </a:r>
          </a:p>
          <a:p>
            <a:pPr>
              <a:defRPr/>
            </a:pPr>
            <a:r>
              <a:rPr lang="en-US" sz="1100" dirty="0" smtClean="0"/>
              <a:t>The deadline for the United States to begin using Clinical Modification </a:t>
            </a:r>
            <a:r>
              <a:rPr lang="en-US" sz="1100" dirty="0" smtClean="0">
                <a:hlinkClick r:id="rId9" tooltip="ICD-10 Clinical Modification"/>
              </a:rPr>
              <a:t>ICD-10-CM</a:t>
            </a:r>
            <a:r>
              <a:rPr lang="en-US" sz="1100" dirty="0" smtClean="0"/>
              <a:t> for diagnosis coding and Procedure Coding System </a:t>
            </a:r>
            <a:r>
              <a:rPr lang="en-US" sz="1100" dirty="0" smtClean="0">
                <a:hlinkClick r:id="rId10" tooltip="ICD-10 Procedure Coding System"/>
              </a:rPr>
              <a:t>ICD-10-PCS</a:t>
            </a:r>
            <a:r>
              <a:rPr lang="en-US" sz="1100" dirty="0" smtClean="0"/>
              <a:t> for inpatient hospital procedure coding is currently October 1, 2014.</a:t>
            </a:r>
            <a:r>
              <a:rPr lang="en-US" sz="1100" baseline="30000" dirty="0" smtClean="0">
                <a:hlinkClick r:id="rId3"/>
              </a:rPr>
              <a:t>[10]</a:t>
            </a:r>
            <a:r>
              <a:rPr lang="en-US" sz="1100" dirty="0" smtClean="0"/>
              <a:t> The deadline was previously October 1, 2013.</a:t>
            </a:r>
            <a:r>
              <a:rPr lang="en-US" sz="1100" baseline="30000" dirty="0" smtClean="0">
                <a:hlinkClick r:id="rId3"/>
              </a:rPr>
              <a:t>[11][12]</a:t>
            </a:r>
            <a:r>
              <a:rPr lang="en-US" sz="1100" dirty="0" smtClean="0"/>
              <a:t> All </a:t>
            </a:r>
            <a:r>
              <a:rPr lang="en-US" sz="1100" dirty="0" smtClean="0">
                <a:hlinkClick r:id="rId11" tooltip="HIPAA"/>
              </a:rPr>
              <a:t>HIPAA</a:t>
            </a:r>
            <a:r>
              <a:rPr lang="en-US" sz="1100" dirty="0" smtClean="0"/>
              <a:t> "covered entities" must make the change; a pre-requisite to ICD-10 is the adoption of </a:t>
            </a:r>
            <a:r>
              <a:rPr lang="en-US" sz="1100" dirty="0" smtClean="0">
                <a:hlinkClick r:id="rId12" tooltip="Electronic Data Interchange"/>
              </a:rPr>
              <a:t>EDI</a:t>
            </a:r>
            <a:r>
              <a:rPr lang="en-US" sz="1100" dirty="0" smtClean="0"/>
              <a:t> Version 5010 by January 1, 2012.</a:t>
            </a:r>
            <a:r>
              <a:rPr lang="en-US" sz="1100" baseline="30000" dirty="0" smtClean="0">
                <a:hlinkClick r:id="rId3"/>
              </a:rPr>
              <a:t>[13]</a:t>
            </a:r>
            <a:endParaRPr lang="en-US" sz="1100" dirty="0" smtClean="0"/>
          </a:p>
          <a:p>
            <a:pPr>
              <a:defRPr/>
            </a:pPr>
            <a:r>
              <a:rPr lang="en-US" sz="1100" dirty="0" smtClean="0"/>
              <a:t>Even though the deadline for ICD-10 has been pushed back repeatedly, CMS recommends that medical practices take several years to prepare for implementation of the new code set.</a:t>
            </a:r>
            <a:r>
              <a:rPr lang="en-US" sz="1100" baseline="30000" dirty="0" smtClean="0">
                <a:hlinkClick r:id="rId3"/>
              </a:rPr>
              <a:t>[16]</a:t>
            </a:r>
            <a:r>
              <a:rPr lang="en-US" sz="1100" dirty="0" smtClean="0"/>
              <a:t> The basic structure of the ICD-10 code is the following: Characters 1-3 (the category of disease); 4 (etiology of disease); 5 (body part affected), 6 (severity of illness) and 7 (placeholder for extension of the code to increase specificity) .</a:t>
            </a:r>
            <a:r>
              <a:rPr lang="en-US" sz="1100" baseline="30000" dirty="0" smtClean="0">
                <a:hlinkClick r:id="rId3"/>
              </a:rPr>
              <a:t>[17]</a:t>
            </a:r>
            <a:r>
              <a:rPr lang="en-US" sz="1100" dirty="0" smtClean="0"/>
              <a:t> Not only must new software be installed and tested, but medical practices must provide training for physicians, staff members, and administrators. They will also need to develop new practice policies and guidelines, and update paperwork and forms. Practices should also create crosswalks that will convert their most frequently used ICD-9 codes to the ICD-10 equivalents.</a:t>
            </a:r>
          </a:p>
          <a:p>
            <a:pPr>
              <a:defRPr/>
            </a:pPr>
            <a:r>
              <a:rPr lang="en-US" sz="1100" dirty="0" smtClean="0"/>
              <a:t>Although the undertaking can seem overwhelming, especially to small practices,</a:t>
            </a:r>
            <a:r>
              <a:rPr lang="en-US" sz="1100" baseline="30000" dirty="0" smtClean="0">
                <a:hlinkClick r:id="rId3"/>
              </a:rPr>
              <a:t>[18]</a:t>
            </a:r>
            <a:r>
              <a:rPr lang="en-US" sz="1100" dirty="0" smtClean="0"/>
              <a:t> technology can be a big help. Practices should check with their EHR vendors to make sure they understand the data storage requirements for the new code set; seek online training available through association websites and software-based instruction; and invest in additional technology, such as patient kiosks, to boost productivity.</a:t>
            </a:r>
            <a:r>
              <a:rPr lang="en-US" sz="1100" baseline="30000" dirty="0" smtClean="0">
                <a:hlinkClick r:id="rId3"/>
              </a:rPr>
              <a:t>[19]</a:t>
            </a:r>
            <a:endParaRPr lang="en-US" sz="1100" dirty="0" smtClean="0"/>
          </a:p>
        </p:txBody>
      </p:sp>
      <p:sp>
        <p:nvSpPr>
          <p:cNvPr id="4" name="Slide Number Placeholder 3"/>
          <p:cNvSpPr>
            <a:spLocks noGrp="1"/>
          </p:cNvSpPr>
          <p:nvPr>
            <p:ph type="sldNum" sz="quarter" idx="10"/>
          </p:nvPr>
        </p:nvSpPr>
        <p:spPr/>
        <p:txBody>
          <a:bodyPr/>
          <a:lstStyle/>
          <a:p>
            <a:fld id="{3EE2BA42-B7A5-48DD-877D-CC509820D634}"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ICD-10 identifies the trimester in which the condition</a:t>
            </a:r>
            <a:r>
              <a:rPr lang="en-US" baseline="0" dirty="0" smtClean="0"/>
              <a:t> occurred at the fifth and sixth character level.  Pass out handout.</a:t>
            </a:r>
            <a:endParaRPr lang="en-US" dirty="0"/>
          </a:p>
        </p:txBody>
      </p:sp>
      <p:sp>
        <p:nvSpPr>
          <p:cNvPr id="4" name="Slide Number Placeholder 3"/>
          <p:cNvSpPr>
            <a:spLocks noGrp="1"/>
          </p:cNvSpPr>
          <p:nvPr>
            <p:ph type="sldNum" sz="quarter" idx="10"/>
          </p:nvPr>
        </p:nvSpPr>
        <p:spPr/>
        <p:txBody>
          <a:bodyPr/>
          <a:lstStyle/>
          <a:p>
            <a:fld id="{3EE2BA42-B7A5-48DD-877D-CC509820D634}" type="slidenum">
              <a:rPr lang="en-US" smtClean="0"/>
              <a:pPr/>
              <a:t>49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O32</a:t>
            </a:r>
            <a:r>
              <a:rPr lang="en-US" baseline="0" dirty="0" smtClean="0"/>
              <a:t> Maternal care for </a:t>
            </a:r>
            <a:r>
              <a:rPr lang="en-US" baseline="0" dirty="0" err="1" smtClean="0"/>
              <a:t>malpresentation</a:t>
            </a:r>
            <a:r>
              <a:rPr lang="en-US" baseline="0" dirty="0" smtClean="0"/>
              <a:t> of fetus</a:t>
            </a:r>
            <a:endParaRPr lang="en-US" dirty="0"/>
          </a:p>
        </p:txBody>
      </p:sp>
      <p:sp>
        <p:nvSpPr>
          <p:cNvPr id="4" name="Slide Number Placeholder 3"/>
          <p:cNvSpPr>
            <a:spLocks noGrp="1"/>
          </p:cNvSpPr>
          <p:nvPr>
            <p:ph type="sldNum" sz="quarter" idx="10"/>
          </p:nvPr>
        </p:nvSpPr>
        <p:spPr/>
        <p:txBody>
          <a:bodyPr/>
          <a:lstStyle/>
          <a:p>
            <a:fld id="{3EE2BA42-B7A5-48DD-877D-CC509820D634}" type="slidenum">
              <a:rPr lang="en-US" smtClean="0"/>
              <a:pPr/>
              <a:t>52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T46.1 Poisoning by, adverse effect of, and </a:t>
            </a:r>
            <a:r>
              <a:rPr lang="en-US" dirty="0" err="1" smtClean="0"/>
              <a:t>underdosing</a:t>
            </a:r>
            <a:r>
              <a:rPr lang="en-US" baseline="0" dirty="0" smtClean="0"/>
              <a:t> of calcium-channel blockers </a:t>
            </a:r>
          </a:p>
          <a:p>
            <a:r>
              <a:rPr lang="en-US" baseline="0" dirty="0" smtClean="0"/>
              <a:t>T46.1X1, T46.1X2, etc.</a:t>
            </a:r>
            <a:endParaRPr lang="en-US" dirty="0"/>
          </a:p>
        </p:txBody>
      </p:sp>
      <p:sp>
        <p:nvSpPr>
          <p:cNvPr id="4" name="Slide Number Placeholder 3"/>
          <p:cNvSpPr>
            <a:spLocks noGrp="1"/>
          </p:cNvSpPr>
          <p:nvPr>
            <p:ph type="sldNum" sz="quarter" idx="10"/>
          </p:nvPr>
        </p:nvSpPr>
        <p:spPr/>
        <p:txBody>
          <a:bodyPr/>
          <a:lstStyle/>
          <a:p>
            <a:fld id="{3EE2BA42-B7A5-48DD-877D-CC509820D634}" type="slidenum">
              <a:rPr lang="en-US" smtClean="0"/>
              <a:pPr/>
              <a:t>67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participants looks up a common encounter code for their own practice.</a:t>
            </a:r>
            <a:endParaRPr lang="en-US" dirty="0"/>
          </a:p>
        </p:txBody>
      </p:sp>
      <p:sp>
        <p:nvSpPr>
          <p:cNvPr id="4" name="Slide Number Placeholder 3"/>
          <p:cNvSpPr>
            <a:spLocks noGrp="1"/>
          </p:cNvSpPr>
          <p:nvPr>
            <p:ph type="sldNum" sz="quarter" idx="10"/>
          </p:nvPr>
        </p:nvSpPr>
        <p:spPr/>
        <p:txBody>
          <a:bodyPr/>
          <a:lstStyle/>
          <a:p>
            <a:fld id="{3EE2BA42-B7A5-48DD-877D-CC509820D634}" type="slidenum">
              <a:rPr lang="en-US" smtClean="0"/>
              <a:pPr/>
              <a:t>76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8C17142-E3E5-43E2-B27C-E397B5001DC0}"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1ADC8CA-E845-49F2-A8F7-5576DDB5E7BF}" type="slidenum">
              <a:rPr lang="en-US" smtClean="0"/>
              <a:pPr/>
              <a:t>6</a:t>
            </a:fld>
            <a:endParaRPr lang="en-US" smtClean="0"/>
          </a:p>
        </p:txBody>
      </p:sp>
      <p:sp>
        <p:nvSpPr>
          <p:cNvPr id="24579"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a:fld id="{A3711F7B-79CE-4B31-B82C-F27922D87BDB}" type="slidenum">
              <a:rPr lang="en-US" sz="1200">
                <a:latin typeface="Calibri" pitchFamily="34" charset="0"/>
              </a:rPr>
              <a:pPr algn="r"/>
              <a:t>6</a:t>
            </a:fld>
            <a:endParaRPr lang="en-US" sz="1200" dirty="0">
              <a:latin typeface="Calibri" pitchFamily="34" charset="0"/>
            </a:endParaRPr>
          </a:p>
        </p:txBody>
      </p:sp>
      <p:sp>
        <p:nvSpPr>
          <p:cNvPr id="24580"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24581" name="Notes Placeholder 2"/>
          <p:cNvSpPr>
            <a:spLocks noGrp="1"/>
          </p:cNvSpPr>
          <p:nvPr>
            <p:ph type="body" idx="1"/>
          </p:nvPr>
        </p:nvSpPr>
        <p:spPr bwMode="auto">
          <a:noFill/>
        </p:spPr>
        <p:txBody>
          <a:bodyPr wrap="square" lIns="91427" tIns="45714" rIns="91427" bIns="45714" numCol="1" anchor="t" anchorCtr="0" compatLnSpc="1">
            <a:prstTxWarp prst="textNoShape">
              <a:avLst/>
            </a:prstTxWarp>
          </a:bodyPr>
          <a:lstStyle/>
          <a:p>
            <a:pPr eaLnBrk="1" hangingPunct="1">
              <a:spcBef>
                <a:spcPct val="0"/>
              </a:spcBef>
            </a:pPr>
            <a:r>
              <a:rPr lang="en-US" dirty="0" smtClean="0"/>
              <a:t>First character is alpha except</a:t>
            </a:r>
            <a:r>
              <a:rPr lang="en-US" baseline="0" dirty="0" smtClean="0"/>
              <a:t> for the use of “U”. 7</a:t>
            </a:r>
            <a:r>
              <a:rPr lang="en-US" baseline="30000" dirty="0" smtClean="0"/>
              <a:t>th</a:t>
            </a:r>
            <a:r>
              <a:rPr lang="en-US" baseline="0" dirty="0" smtClean="0"/>
              <a:t> character for obstetrics, injuries and external cause of injury.</a:t>
            </a:r>
            <a:endParaRPr lang="en-US" dirty="0" smtClean="0"/>
          </a:p>
        </p:txBody>
      </p:sp>
      <p:sp>
        <p:nvSpPr>
          <p:cNvPr id="24582"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27" tIns="45714" rIns="91427" bIns="45714" anchor="b"/>
          <a:lstStyle/>
          <a:p>
            <a:pPr algn="r" defTabSz="864587"/>
            <a:fld id="{6DD8E936-8C15-4B89-949D-5E58E831D8F1}" type="slidenum">
              <a:rPr lang="en-US" sz="1200">
                <a:latin typeface="Calibri" pitchFamily="34" charset="0"/>
              </a:rPr>
              <a:pPr algn="r" defTabSz="864587"/>
              <a:t>6</a:t>
            </a:fld>
            <a:endParaRPr lang="en-US" sz="12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Morphology codes no longer listed in Alphabetic Index.  Manifestation</a:t>
            </a:r>
            <a:r>
              <a:rPr lang="en-US" baseline="0" dirty="0" smtClean="0"/>
              <a:t> codes indicated in Index but in standard (not slanted) brackets. </a:t>
            </a:r>
            <a:endParaRPr lang="en-US" dirty="0"/>
          </a:p>
        </p:txBody>
      </p:sp>
      <p:sp>
        <p:nvSpPr>
          <p:cNvPr id="4" name="Slide Number Placeholder 3"/>
          <p:cNvSpPr>
            <a:spLocks noGrp="1"/>
          </p:cNvSpPr>
          <p:nvPr>
            <p:ph type="sldNum" sz="quarter" idx="10"/>
          </p:nvPr>
        </p:nvSpPr>
        <p:spPr/>
        <p:txBody>
          <a:bodyPr/>
          <a:lstStyle/>
          <a:p>
            <a:fld id="{3EE2BA42-B7A5-48DD-877D-CC509820D634}"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E2BA42-B7A5-48DD-877D-CC509820D634}"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Includes (K25) Gastric Ulcer (includes</a:t>
            </a:r>
            <a:r>
              <a:rPr lang="en-US" baseline="0" dirty="0" smtClean="0"/>
              <a:t> erosion of stomach, pylorus ulcer, stomach ulcer)</a:t>
            </a:r>
          </a:p>
          <a:p>
            <a:r>
              <a:rPr lang="en-US" baseline="0" dirty="0" smtClean="0"/>
              <a:t>Use Additional Code(G30) Alzheimer’s disease (secondary)</a:t>
            </a:r>
          </a:p>
          <a:p>
            <a:r>
              <a:rPr lang="en-US" baseline="0" dirty="0" smtClean="0"/>
              <a:t>Code First (F02) Dementia in other diseases (primary)</a:t>
            </a:r>
            <a:endParaRPr lang="en-US" dirty="0"/>
          </a:p>
        </p:txBody>
      </p:sp>
      <p:sp>
        <p:nvSpPr>
          <p:cNvPr id="4" name="Slide Number Placeholder 3"/>
          <p:cNvSpPr>
            <a:spLocks noGrp="1"/>
          </p:cNvSpPr>
          <p:nvPr>
            <p:ph type="sldNum" sz="quarter" idx="10"/>
          </p:nvPr>
        </p:nvSpPr>
        <p:spPr/>
        <p:txBody>
          <a:bodyPr/>
          <a:lstStyle/>
          <a:p>
            <a:fld id="{3EE2BA42-B7A5-48DD-877D-CC509820D634}"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J20, Acute</a:t>
            </a:r>
            <a:r>
              <a:rPr lang="en-US" baseline="0" dirty="0" smtClean="0"/>
              <a:t> bronchitis, has been expanded to reflect the manifestations of the acute bronchitis.</a:t>
            </a:r>
          </a:p>
        </p:txBody>
      </p:sp>
      <p:sp>
        <p:nvSpPr>
          <p:cNvPr id="4" name="Slide Number Placeholder 3"/>
          <p:cNvSpPr>
            <a:spLocks noGrp="1"/>
          </p:cNvSpPr>
          <p:nvPr>
            <p:ph type="sldNum" sz="quarter" idx="10"/>
          </p:nvPr>
        </p:nvSpPr>
        <p:spPr/>
        <p:txBody>
          <a:bodyPr/>
          <a:lstStyle/>
          <a:p>
            <a:fld id="{3EE2BA42-B7A5-48DD-877D-CC509820D634}" type="slidenum">
              <a:rPr lang="en-US" smtClean="0"/>
              <a:pPr/>
              <a:t>38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 participants look up “asthma”</a:t>
            </a:r>
            <a:endParaRPr lang="en-US" dirty="0" smtClean="0"/>
          </a:p>
        </p:txBody>
      </p:sp>
      <p:sp>
        <p:nvSpPr>
          <p:cNvPr id="4" name="Slide Number Placeholder 3"/>
          <p:cNvSpPr>
            <a:spLocks noGrp="1"/>
          </p:cNvSpPr>
          <p:nvPr>
            <p:ph type="sldNum" sz="quarter" idx="10"/>
          </p:nvPr>
        </p:nvSpPr>
        <p:spPr/>
        <p:txBody>
          <a:bodyPr/>
          <a:lstStyle/>
          <a:p>
            <a:fld id="{3EE2BA42-B7A5-48DD-877D-CC509820D634}" type="slidenum">
              <a:rPr lang="en-US" smtClean="0"/>
              <a:pPr/>
              <a:t>39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E2BA42-B7A5-48DD-877D-CC509820D634}"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3429000"/>
            <a:ext cx="4267200" cy="1066800"/>
          </a:xfrm>
        </p:spPr>
        <p:txBody>
          <a:bodyPr/>
          <a:lstStyle>
            <a:lvl1pPr>
              <a:defRPr sz="4800" b="1">
                <a:solidFill>
                  <a:schemeClr val="accent6">
                    <a:lumMod val="50000"/>
                  </a:schemeClr>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52400" y="4495800"/>
            <a:ext cx="5257800" cy="685800"/>
          </a:xfrm>
        </p:spPr>
        <p:txBody>
          <a:bodyPr/>
          <a:lstStyle>
            <a:lvl1pPr marL="0" indent="0">
              <a:buFontTx/>
              <a:buNone/>
              <a:defRPr>
                <a:solidFill>
                  <a:schemeClr val="accent6">
                    <a:lumMod val="20000"/>
                    <a:lumOff val="8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243F7B7F-F2AF-416C-A6E8-AE28E5A7F29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A49D15-4646-457E-9D5F-C4BB4FAABFE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9184-AB4C-43FF-B63E-E580FA570FF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3E0660-C074-433D-9C30-04765C019E1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C2B7E8-D0A5-4644-944B-6459C37856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59CE3D-19E8-4822-898F-D5097DDBAE0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753CBCE-C3F1-400A-847F-0A03151465D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85CD583-02D7-4C18-A7E2-EB1D268F6B2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233AE58-B85D-4E13-848D-5ADA730CCE3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2245BA-F623-4941-ABF2-8C13DEACD48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8603C4-8C1F-427E-8978-45397A6EF3C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A4E579F-FF0D-420B-9463-DA56FA9B6DC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000">
          <a:solidFill>
            <a:schemeClr val="accent6">
              <a:lumMod val="50000"/>
            </a:schemeClr>
          </a:solidFill>
          <a:latin typeface="+mj-lt"/>
          <a:ea typeface="+mj-ea"/>
          <a:cs typeface="+mj-cs"/>
        </a:defRPr>
      </a:lvl1pPr>
      <a:lvl2pPr algn="l" rtl="0" eaLnBrk="1" fontAlgn="base" hangingPunct="1">
        <a:spcBef>
          <a:spcPct val="0"/>
        </a:spcBef>
        <a:spcAft>
          <a:spcPct val="0"/>
        </a:spcAft>
        <a:defRPr sz="4000">
          <a:solidFill>
            <a:srgbClr val="336699"/>
          </a:solidFill>
          <a:latin typeface="Times New Roman" pitchFamily="18" charset="0"/>
        </a:defRPr>
      </a:lvl2pPr>
      <a:lvl3pPr algn="l" rtl="0" eaLnBrk="1" fontAlgn="base" hangingPunct="1">
        <a:spcBef>
          <a:spcPct val="0"/>
        </a:spcBef>
        <a:spcAft>
          <a:spcPct val="0"/>
        </a:spcAft>
        <a:defRPr sz="4000">
          <a:solidFill>
            <a:srgbClr val="336699"/>
          </a:solidFill>
          <a:latin typeface="Times New Roman" pitchFamily="18" charset="0"/>
        </a:defRPr>
      </a:lvl3pPr>
      <a:lvl4pPr algn="l" rtl="0" eaLnBrk="1" fontAlgn="base" hangingPunct="1">
        <a:spcBef>
          <a:spcPct val="0"/>
        </a:spcBef>
        <a:spcAft>
          <a:spcPct val="0"/>
        </a:spcAft>
        <a:defRPr sz="4000">
          <a:solidFill>
            <a:srgbClr val="336699"/>
          </a:solidFill>
          <a:latin typeface="Times New Roman" pitchFamily="18" charset="0"/>
        </a:defRPr>
      </a:lvl4pPr>
      <a:lvl5pPr algn="l" rtl="0" eaLnBrk="1" fontAlgn="base" hangingPunct="1">
        <a:spcBef>
          <a:spcPct val="0"/>
        </a:spcBef>
        <a:spcAft>
          <a:spcPct val="0"/>
        </a:spcAft>
        <a:defRPr sz="4000">
          <a:solidFill>
            <a:srgbClr val="336699"/>
          </a:solidFill>
          <a:latin typeface="Times New Roman" pitchFamily="18" charset="0"/>
        </a:defRPr>
      </a:lvl5pPr>
      <a:lvl6pPr marL="457200" algn="l" rtl="0" eaLnBrk="1" fontAlgn="base" hangingPunct="1">
        <a:spcBef>
          <a:spcPct val="0"/>
        </a:spcBef>
        <a:spcAft>
          <a:spcPct val="0"/>
        </a:spcAft>
        <a:defRPr sz="4000">
          <a:solidFill>
            <a:srgbClr val="336699"/>
          </a:solidFill>
          <a:latin typeface="Times New Roman" pitchFamily="18" charset="0"/>
        </a:defRPr>
      </a:lvl6pPr>
      <a:lvl7pPr marL="914400" algn="l" rtl="0" eaLnBrk="1" fontAlgn="base" hangingPunct="1">
        <a:spcBef>
          <a:spcPct val="0"/>
        </a:spcBef>
        <a:spcAft>
          <a:spcPct val="0"/>
        </a:spcAft>
        <a:defRPr sz="4000">
          <a:solidFill>
            <a:srgbClr val="336699"/>
          </a:solidFill>
          <a:latin typeface="Times New Roman" pitchFamily="18" charset="0"/>
        </a:defRPr>
      </a:lvl7pPr>
      <a:lvl8pPr marL="1371600" algn="l" rtl="0" eaLnBrk="1" fontAlgn="base" hangingPunct="1">
        <a:spcBef>
          <a:spcPct val="0"/>
        </a:spcBef>
        <a:spcAft>
          <a:spcPct val="0"/>
        </a:spcAft>
        <a:defRPr sz="4000">
          <a:solidFill>
            <a:srgbClr val="336699"/>
          </a:solidFill>
          <a:latin typeface="Times New Roman" pitchFamily="18" charset="0"/>
        </a:defRPr>
      </a:lvl8pPr>
      <a:lvl9pPr marL="1828800" algn="l" rtl="0" eaLnBrk="1" fontAlgn="base" hangingPunct="1">
        <a:spcBef>
          <a:spcPct val="0"/>
        </a:spcBef>
        <a:spcAft>
          <a:spcPct val="0"/>
        </a:spcAft>
        <a:defRPr sz="4000">
          <a:solidFill>
            <a:srgbClr val="336699"/>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accent5">
              <a:lumMod val="75000"/>
            </a:schemeClr>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5">
              <a:lumMod val="75000"/>
            </a:schemeClr>
          </a:solidFill>
          <a:latin typeface="+mn-lt"/>
        </a:defRPr>
      </a:lvl2pPr>
      <a:lvl3pPr marL="1143000" indent="-228600" algn="l" rtl="0" eaLnBrk="1" fontAlgn="base" hangingPunct="1">
        <a:spcBef>
          <a:spcPct val="20000"/>
        </a:spcBef>
        <a:spcAft>
          <a:spcPct val="0"/>
        </a:spcAft>
        <a:buChar char="•"/>
        <a:defRPr sz="2000">
          <a:solidFill>
            <a:schemeClr val="accent5">
              <a:lumMod val="75000"/>
            </a:schemeClr>
          </a:solidFill>
          <a:latin typeface="+mn-lt"/>
        </a:defRPr>
      </a:lvl3pPr>
      <a:lvl4pPr marL="1600200" indent="-228600" algn="l" rtl="0" eaLnBrk="1" fontAlgn="base" hangingPunct="1">
        <a:spcBef>
          <a:spcPct val="20000"/>
        </a:spcBef>
        <a:spcAft>
          <a:spcPct val="0"/>
        </a:spcAft>
        <a:buChar char="–"/>
        <a:defRPr>
          <a:solidFill>
            <a:schemeClr val="accent5">
              <a:lumMod val="75000"/>
            </a:schemeClr>
          </a:solidFill>
          <a:latin typeface="+mn-lt"/>
        </a:defRPr>
      </a:lvl4pPr>
      <a:lvl5pPr marL="2057400" indent="-228600" algn="l" rtl="0" eaLnBrk="1" fontAlgn="base" hangingPunct="1">
        <a:spcBef>
          <a:spcPct val="20000"/>
        </a:spcBef>
        <a:spcAft>
          <a:spcPct val="0"/>
        </a:spcAft>
        <a:buChar char="»"/>
        <a:defRPr>
          <a:solidFill>
            <a:schemeClr val="accent5">
              <a:lumMod val="75000"/>
            </a:schemeClr>
          </a:solidFill>
          <a:latin typeface="+mn-lt"/>
        </a:defRPr>
      </a:lvl5pPr>
      <a:lvl6pPr marL="2514600" indent="-228600" algn="l" rtl="0" eaLnBrk="1" fontAlgn="base" hangingPunct="1">
        <a:spcBef>
          <a:spcPct val="20000"/>
        </a:spcBef>
        <a:spcAft>
          <a:spcPct val="0"/>
        </a:spcAft>
        <a:buChar char="»"/>
        <a:defRPr>
          <a:solidFill>
            <a:srgbClr val="336699"/>
          </a:solidFill>
          <a:latin typeface="+mn-lt"/>
        </a:defRPr>
      </a:lvl6pPr>
      <a:lvl7pPr marL="2971800" indent="-228600" algn="l" rtl="0" eaLnBrk="1" fontAlgn="base" hangingPunct="1">
        <a:spcBef>
          <a:spcPct val="20000"/>
        </a:spcBef>
        <a:spcAft>
          <a:spcPct val="0"/>
        </a:spcAft>
        <a:buChar char="»"/>
        <a:defRPr>
          <a:solidFill>
            <a:srgbClr val="336699"/>
          </a:solidFill>
          <a:latin typeface="+mn-lt"/>
        </a:defRPr>
      </a:lvl7pPr>
      <a:lvl8pPr marL="3429000" indent="-228600" algn="l" rtl="0" eaLnBrk="1" fontAlgn="base" hangingPunct="1">
        <a:spcBef>
          <a:spcPct val="20000"/>
        </a:spcBef>
        <a:spcAft>
          <a:spcPct val="0"/>
        </a:spcAft>
        <a:buChar char="»"/>
        <a:defRPr>
          <a:solidFill>
            <a:srgbClr val="336699"/>
          </a:solidFill>
          <a:latin typeface="+mn-lt"/>
        </a:defRPr>
      </a:lvl8pPr>
      <a:lvl9pPr marL="3886200" indent="-228600" algn="l" rtl="0" eaLnBrk="1" fontAlgn="base" hangingPunct="1">
        <a:spcBef>
          <a:spcPct val="20000"/>
        </a:spcBef>
        <a:spcAft>
          <a:spcPct val="0"/>
        </a:spcAft>
        <a:buChar char="»"/>
        <a:defRPr>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hyperlink" Target="http://www.cdc.gov/nchs/icd/icd10cm.htm" TargetMode="External"/><Relationship Id="rId2" Type="http://schemas.openxmlformats.org/officeDocument/2006/relationships/hyperlink" Target="http://www.cms.hhs.gov/ICD1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cms.gov/Medicare/Coding/ICD10/CMSImplementationPlanning.html" TargetMode="External"/><Relationship Id="rId7" Type="http://schemas.openxmlformats.org/officeDocument/2006/relationships/hyperlink" Target="http://www.eatonhand.com/clf/clf256.htm" TargetMode="External"/><Relationship Id="rId2" Type="http://schemas.openxmlformats.org/officeDocument/2006/relationships/hyperlink" Target="http://www.cms.gov/Medicare/Coding/ICD10/index.html" TargetMode="External"/><Relationship Id="rId1" Type="http://schemas.openxmlformats.org/officeDocument/2006/relationships/slideLayout" Target="../slideLayouts/slideLayout2.xml"/><Relationship Id="rId6" Type="http://schemas.openxmlformats.org/officeDocument/2006/relationships/hyperlink" Target="https://www.novitas-solutions.com/bulletins/mln/index.html" TargetMode="External"/><Relationship Id="rId5" Type="http://schemas.openxmlformats.org/officeDocument/2006/relationships/hyperlink" Target="http://nhlbi.nih.gov/guidelines/asthma/asthgdln.pdf" TargetMode="External"/><Relationship Id="rId4" Type="http://schemas.openxmlformats.org/officeDocument/2006/relationships/hyperlink" Target="http://www.cms.gov/Medicare/Coding/ICD10/Downloads/ICD10SmallMediumPracticeHandbook.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304800"/>
            <a:ext cx="6400800" cy="1066800"/>
          </a:xfrm>
        </p:spPr>
        <p:txBody>
          <a:bodyPr/>
          <a:lstStyle/>
          <a:p>
            <a:r>
              <a:rPr lang="en-US" dirty="0" smtClean="0"/>
              <a:t>ICD-10-CM Coding</a:t>
            </a:r>
            <a:endParaRPr lang="en-US" dirty="0"/>
          </a:p>
        </p:txBody>
      </p:sp>
      <p:sp>
        <p:nvSpPr>
          <p:cNvPr id="4" name="Subtitle 2"/>
          <p:cNvSpPr txBox="1">
            <a:spLocks/>
          </p:cNvSpPr>
          <p:nvPr/>
        </p:nvSpPr>
        <p:spPr bwMode="auto">
          <a:xfrm>
            <a:off x="351416" y="3124200"/>
            <a:ext cx="4753984" cy="16916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accent6">
                    <a:lumMod val="20000"/>
                    <a:lumOff val="80000"/>
                  </a:schemeClr>
                </a:solidFill>
                <a:effectLst/>
                <a:uLnTx/>
                <a:uFillTx/>
                <a:latin typeface="+mn-lt"/>
                <a:ea typeface="+mn-ea"/>
                <a:cs typeface="+mn-cs"/>
              </a:rPr>
              <a:t>An Introduction to Organizational &amp; Structural Changes</a:t>
            </a:r>
            <a:endParaRPr kumimoji="0" lang="en-US" sz="2800" b="0" i="0" u="none" strike="noStrike" kern="0" cap="none" spc="0" normalizeH="0" baseline="0" noProof="0" dirty="0">
              <a:ln>
                <a:noFill/>
              </a:ln>
              <a:solidFill>
                <a:schemeClr val="accent6">
                  <a:lumMod val="20000"/>
                  <a:lumOff val="80000"/>
                </a:schemeClr>
              </a:solidFill>
              <a:effectLst/>
              <a:uLnTx/>
              <a:uFillTx/>
              <a:latin typeface="+mn-lt"/>
              <a:ea typeface="+mn-ea"/>
              <a:cs typeface="+mn-cs"/>
            </a:endParaRPr>
          </a:p>
        </p:txBody>
      </p:sp>
      <p:sp>
        <p:nvSpPr>
          <p:cNvPr id="6" name="TextBox 5"/>
          <p:cNvSpPr txBox="1"/>
          <p:nvPr/>
        </p:nvSpPr>
        <p:spPr>
          <a:xfrm>
            <a:off x="381000" y="4724400"/>
            <a:ext cx="3200400" cy="461665"/>
          </a:xfrm>
          <a:prstGeom prst="rect">
            <a:avLst/>
          </a:prstGeom>
          <a:noFill/>
        </p:spPr>
        <p:txBody>
          <a:bodyPr wrap="square" rtlCol="0">
            <a:spAutoFit/>
          </a:bodyPr>
          <a:lstStyle/>
          <a:p>
            <a:r>
              <a:rPr lang="en-US" sz="1200" dirty="0" smtClean="0">
                <a:solidFill>
                  <a:schemeClr val="bg1"/>
                </a:solidFill>
              </a:rPr>
              <a:t>Presenter:  </a:t>
            </a:r>
            <a:r>
              <a:rPr lang="en-US" sz="1200" b="1" dirty="0" smtClean="0">
                <a:solidFill>
                  <a:schemeClr val="bg1"/>
                </a:solidFill>
              </a:rPr>
              <a:t>Mary Valencia</a:t>
            </a:r>
            <a:r>
              <a:rPr lang="en-US" sz="1200" dirty="0" smtClean="0">
                <a:solidFill>
                  <a:schemeClr val="bg1"/>
                </a:solidFill>
              </a:rPr>
              <a:t>, CPC, CMC, CMOM, </a:t>
            </a:r>
            <a:r>
              <a:rPr lang="en-US" sz="1200" dirty="0" smtClean="0">
                <a:solidFill>
                  <a:schemeClr val="bg1"/>
                </a:solidFill>
              </a:rPr>
              <a:t>ICD-10 Instructor</a:t>
            </a:r>
            <a:endParaRPr lang="en-US" sz="12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7"/>
            <a:ext cx="8229600" cy="4830763"/>
          </a:xfrm>
        </p:spPr>
        <p:txBody>
          <a:bodyPr/>
          <a:lstStyle/>
          <a:p>
            <a:r>
              <a:rPr lang="en-US" dirty="0" smtClean="0"/>
              <a:t>Added seventh-characters for episode of care</a:t>
            </a:r>
          </a:p>
          <a:p>
            <a:pPr lvl="1"/>
            <a:r>
              <a:rPr lang="en-US" b="1" dirty="0" smtClean="0"/>
              <a:t>M80.051A</a:t>
            </a:r>
            <a:r>
              <a:rPr lang="en-US" dirty="0" smtClean="0"/>
              <a:t>  Age-related osteoporosis with current pathological fracture, right femur, initial encounter for fracture</a:t>
            </a:r>
          </a:p>
          <a:p>
            <a:r>
              <a:rPr lang="en-US" dirty="0" smtClean="0"/>
              <a:t>Expanded codes (injuries, diabetes, alcohol and substance abuse, postoperative complications)</a:t>
            </a:r>
          </a:p>
          <a:p>
            <a:pPr lvl="1"/>
            <a:r>
              <a:rPr lang="en-US" b="1" dirty="0" smtClean="0"/>
              <a:t>E11.341</a:t>
            </a:r>
            <a:r>
              <a:rPr lang="en-US" dirty="0" smtClean="0"/>
              <a:t>  Type 2 diabetes mellitus with sever </a:t>
            </a:r>
            <a:r>
              <a:rPr lang="en-US" dirty="0" err="1" smtClean="0"/>
              <a:t>nonproliferative</a:t>
            </a:r>
            <a:r>
              <a:rPr lang="en-US" dirty="0" smtClean="0"/>
              <a:t> diabetic retinopathy with macular edema</a:t>
            </a:r>
          </a:p>
          <a:p>
            <a:r>
              <a:rPr lang="en-US" dirty="0" smtClean="0"/>
              <a:t>Inclusion of trimesters in obstetrics codes (and elimination of fifth digits for episode of care)</a:t>
            </a:r>
          </a:p>
          <a:p>
            <a:pPr lvl="1"/>
            <a:r>
              <a:rPr lang="en-US" b="1" dirty="0" smtClean="0"/>
              <a:t>O99.013</a:t>
            </a:r>
            <a:r>
              <a:rPr lang="en-US" dirty="0" smtClean="0"/>
              <a:t> Anemia complicating pregnancy, third trimester</a:t>
            </a:r>
          </a:p>
          <a:p>
            <a:endParaRPr lang="en-US" dirty="0"/>
          </a:p>
        </p:txBody>
      </p:sp>
      <p:sp>
        <p:nvSpPr>
          <p:cNvPr id="4" name="Title 1"/>
          <p:cNvSpPr>
            <a:spLocks noGrp="1"/>
          </p:cNvSpPr>
          <p:nvPr>
            <p:ph type="title"/>
          </p:nvPr>
        </p:nvSpPr>
        <p:spPr>
          <a:xfrm>
            <a:off x="457200" y="152400"/>
            <a:ext cx="8229600" cy="1143000"/>
          </a:xfrm>
        </p:spPr>
        <p:txBody>
          <a:bodyPr/>
          <a:lstStyle/>
          <a:p>
            <a:r>
              <a:rPr lang="en-US" dirty="0" smtClean="0"/>
              <a:t>ICD-10-CM New Features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678363"/>
          </a:xfrm>
        </p:spPr>
        <p:txBody>
          <a:bodyPr/>
          <a:lstStyle/>
          <a:p>
            <a:r>
              <a:rPr lang="en-US" dirty="0" smtClean="0"/>
              <a:t>Changes in time frames specified in certain codes</a:t>
            </a:r>
          </a:p>
          <a:p>
            <a:pPr lvl="1"/>
            <a:r>
              <a:rPr lang="en-US" dirty="0" smtClean="0"/>
              <a:t>Acute myocardial infarction </a:t>
            </a:r>
          </a:p>
          <a:p>
            <a:pPr lvl="2"/>
            <a:r>
              <a:rPr lang="en-US" dirty="0" smtClean="0"/>
              <a:t>time period changed from 8 weeks to 4 weeks</a:t>
            </a:r>
          </a:p>
          <a:p>
            <a:r>
              <a:rPr lang="en-US" dirty="0" smtClean="0"/>
              <a:t>Added standard definitions for two types of “excludes” notes</a:t>
            </a:r>
          </a:p>
          <a:p>
            <a:pPr lvl="1"/>
            <a:r>
              <a:rPr lang="en-US" dirty="0" smtClean="0"/>
              <a:t>Excludes 1</a:t>
            </a:r>
          </a:p>
          <a:p>
            <a:pPr lvl="2"/>
            <a:r>
              <a:rPr lang="en-US" dirty="0" smtClean="0"/>
              <a:t>“Not Coded Here”. The code being excluded is never used with the code.  The two conditions cannot occur together.</a:t>
            </a:r>
          </a:p>
          <a:p>
            <a:pPr lvl="1"/>
            <a:r>
              <a:rPr lang="en-US" dirty="0" smtClean="0"/>
              <a:t>Excludes 2</a:t>
            </a:r>
          </a:p>
          <a:p>
            <a:pPr lvl="2"/>
            <a:r>
              <a:rPr lang="en-US" dirty="0" smtClean="0"/>
              <a:t>“Not Included Here”. The excluded condition is not part of the condition represented by the code.  It is acceptable to use both codes together if the patient has both conditions.</a:t>
            </a:r>
          </a:p>
          <a:p>
            <a:endParaRPr lang="en-US" dirty="0"/>
          </a:p>
        </p:txBody>
      </p:sp>
      <p:sp>
        <p:nvSpPr>
          <p:cNvPr id="4" name="Title 1"/>
          <p:cNvSpPr>
            <a:spLocks noGrp="1"/>
          </p:cNvSpPr>
          <p:nvPr>
            <p:ph type="title"/>
          </p:nvPr>
        </p:nvSpPr>
        <p:spPr>
          <a:xfrm>
            <a:off x="457200" y="152400"/>
            <a:ext cx="8229600" cy="1143000"/>
          </a:xfrm>
        </p:spPr>
        <p:txBody>
          <a:bodyPr/>
          <a:lstStyle/>
          <a:p>
            <a:r>
              <a:rPr lang="en-US" dirty="0" smtClean="0"/>
              <a:t>ICD-10-CM New Features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2087" y="304800"/>
            <a:ext cx="3008313" cy="1162050"/>
          </a:xfrm>
        </p:spPr>
        <p:txBody>
          <a:bodyPr/>
          <a:lstStyle/>
          <a:p>
            <a:r>
              <a:rPr lang="en-US" sz="2400" dirty="0" smtClean="0"/>
              <a:t>Used In</a:t>
            </a:r>
            <a:endParaRPr lang="en-US" sz="2400" dirty="0"/>
          </a:p>
        </p:txBody>
      </p:sp>
      <p:sp>
        <p:nvSpPr>
          <p:cNvPr id="8" name="Content Placeholder 7"/>
          <p:cNvSpPr>
            <a:spLocks noGrp="1"/>
          </p:cNvSpPr>
          <p:nvPr>
            <p:ph idx="1"/>
          </p:nvPr>
        </p:nvSpPr>
        <p:spPr/>
        <p:txBody>
          <a:bodyPr/>
          <a:lstStyle/>
          <a:p>
            <a:r>
              <a:rPr lang="en-US" dirty="0" smtClean="0"/>
              <a:t>Seventh Character</a:t>
            </a:r>
            <a:endParaRPr lang="en-US" dirty="0"/>
          </a:p>
        </p:txBody>
      </p:sp>
      <p:sp>
        <p:nvSpPr>
          <p:cNvPr id="9" name="Text Placeholder 8"/>
          <p:cNvSpPr>
            <a:spLocks noGrp="1"/>
          </p:cNvSpPr>
          <p:nvPr>
            <p:ph type="body" sz="half" idx="2"/>
          </p:nvPr>
        </p:nvSpPr>
        <p:spPr>
          <a:xfrm>
            <a:off x="152400" y="1600200"/>
            <a:ext cx="3008313" cy="4691063"/>
          </a:xfrm>
        </p:spPr>
        <p:txBody>
          <a:bodyPr/>
          <a:lstStyle/>
          <a:p>
            <a:pPr>
              <a:buFont typeface="Arial" pitchFamily="34" charset="0"/>
              <a:buChar char="•"/>
            </a:pPr>
            <a:r>
              <a:rPr lang="en-US" sz="2000" dirty="0" smtClean="0"/>
              <a:t>Obstetrics</a:t>
            </a:r>
          </a:p>
          <a:p>
            <a:pPr>
              <a:buFont typeface="Arial" pitchFamily="34" charset="0"/>
              <a:buChar char="•"/>
            </a:pPr>
            <a:r>
              <a:rPr lang="en-US" sz="2000" dirty="0" smtClean="0"/>
              <a:t>Injury</a:t>
            </a:r>
          </a:p>
          <a:p>
            <a:pPr>
              <a:buFont typeface="Arial" pitchFamily="34" charset="0"/>
              <a:buChar char="•"/>
            </a:pPr>
            <a:r>
              <a:rPr lang="en-US" sz="2000" dirty="0" smtClean="0"/>
              <a:t>External Cause</a:t>
            </a:r>
          </a:p>
          <a:p>
            <a:endParaRPr lang="en-US" sz="2000" dirty="0" smtClean="0"/>
          </a:p>
          <a:p>
            <a:r>
              <a:rPr lang="en-US" sz="2000" dirty="0" smtClean="0"/>
              <a:t>Either alpha or numeric</a:t>
            </a:r>
          </a:p>
          <a:p>
            <a:endParaRPr lang="en-US" sz="2000" dirty="0" smtClean="0"/>
          </a:p>
          <a:p>
            <a:r>
              <a:rPr lang="en-US" sz="2000" dirty="0" smtClean="0"/>
              <a:t>Placeholder “x”</a:t>
            </a:r>
          </a:p>
          <a:p>
            <a:endParaRPr lang="en-US" sz="2000" dirty="0" smtClean="0"/>
          </a:p>
          <a:p>
            <a:r>
              <a:rPr lang="en-US" sz="2000" dirty="0" smtClean="0"/>
              <a:t>Meanings vary</a:t>
            </a:r>
            <a:endParaRPr lang="en-US" sz="2000" dirty="0"/>
          </a:p>
        </p:txBody>
      </p:sp>
      <p:graphicFrame>
        <p:nvGraphicFramePr>
          <p:cNvPr id="10" name="Diagram 9"/>
          <p:cNvGraphicFramePr/>
          <p:nvPr/>
        </p:nvGraphicFramePr>
        <p:xfrm>
          <a:off x="2819400" y="1676400"/>
          <a:ext cx="63246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GEMS</a:t>
            </a:r>
            <a:endParaRPr lang="en-US" dirty="0"/>
          </a:p>
        </p:txBody>
      </p:sp>
      <p:sp>
        <p:nvSpPr>
          <p:cNvPr id="3" name="Content Placeholder 2"/>
          <p:cNvSpPr>
            <a:spLocks noGrp="1"/>
          </p:cNvSpPr>
          <p:nvPr>
            <p:ph idx="1"/>
          </p:nvPr>
        </p:nvSpPr>
        <p:spPr/>
        <p:txBody>
          <a:bodyPr/>
          <a:lstStyle/>
          <a:p>
            <a:r>
              <a:rPr lang="en-US" dirty="0" smtClean="0"/>
              <a:t>General Equivalence Mappings</a:t>
            </a:r>
          </a:p>
          <a:p>
            <a:pPr lvl="1"/>
            <a:r>
              <a:rPr lang="en-US" dirty="0" smtClean="0"/>
              <a:t>Facilitate transition from ICD-9-CM to ICD-10-CM</a:t>
            </a:r>
          </a:p>
          <a:p>
            <a:pPr lvl="1"/>
            <a:r>
              <a:rPr lang="en-US" dirty="0" smtClean="0"/>
              <a:t>Two files available for bidirectional mappings</a:t>
            </a:r>
          </a:p>
          <a:p>
            <a:pPr lvl="1"/>
            <a:r>
              <a:rPr lang="en-US" dirty="0" smtClean="0"/>
              <a:t>Designed with programmers in mind</a:t>
            </a:r>
          </a:p>
          <a:p>
            <a:pPr lvl="1"/>
            <a:r>
              <a:rPr lang="en-US" dirty="0" smtClean="0"/>
              <a:t>CMS website</a:t>
            </a:r>
          </a:p>
          <a:p>
            <a:pPr lvl="2"/>
            <a:r>
              <a:rPr lang="en-US" dirty="0" smtClean="0">
                <a:hlinkClick r:id="rId2"/>
              </a:rPr>
              <a:t>http://www.cms.hhs.gov/ICD10</a:t>
            </a:r>
            <a:r>
              <a:rPr lang="en-US" dirty="0" smtClean="0"/>
              <a:t> </a:t>
            </a:r>
          </a:p>
          <a:p>
            <a:pPr lvl="1"/>
            <a:r>
              <a:rPr lang="en-US" dirty="0" smtClean="0"/>
              <a:t>NCHS website</a:t>
            </a:r>
          </a:p>
          <a:p>
            <a:pPr lvl="2"/>
            <a:r>
              <a:rPr lang="en-US" dirty="0" smtClean="0">
                <a:hlinkClick r:id="rId3"/>
              </a:rPr>
              <a:t>http://www.cdc.gov/nchs/icd/icd10cm.htm</a:t>
            </a:r>
            <a:endParaRPr lang="en-US" dirty="0" smtClean="0"/>
          </a:p>
          <a:p>
            <a:pPr lvl="2"/>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&amp; Structure of </a:t>
            </a:r>
            <a:br>
              <a:rPr lang="en-US" dirty="0" smtClean="0"/>
            </a:br>
            <a:r>
              <a:rPr lang="en-US" dirty="0" smtClean="0"/>
              <a:t>ICD-10-CM</a:t>
            </a:r>
            <a:endParaRPr lang="en-US" dirty="0"/>
          </a:p>
        </p:txBody>
      </p:sp>
      <p:sp>
        <p:nvSpPr>
          <p:cNvPr id="3" name="Content Placeholder 2"/>
          <p:cNvSpPr>
            <a:spLocks noGrp="1"/>
          </p:cNvSpPr>
          <p:nvPr>
            <p:ph idx="1"/>
          </p:nvPr>
        </p:nvSpPr>
        <p:spPr/>
        <p:txBody>
          <a:bodyPr/>
          <a:lstStyle/>
          <a:p>
            <a:r>
              <a:rPr lang="en-US" dirty="0" smtClean="0"/>
              <a:t>Alphabetic Index </a:t>
            </a:r>
          </a:p>
          <a:p>
            <a:pPr lvl="1"/>
            <a:r>
              <a:rPr lang="en-US" dirty="0" smtClean="0"/>
              <a:t>Divided into two parts</a:t>
            </a:r>
          </a:p>
          <a:p>
            <a:pPr lvl="2"/>
            <a:r>
              <a:rPr lang="en-US" dirty="0" smtClean="0"/>
              <a:t>Index to Diseases and Injuries including</a:t>
            </a:r>
          </a:p>
          <a:p>
            <a:pPr lvl="3"/>
            <a:r>
              <a:rPr lang="en-US" dirty="0" smtClean="0"/>
              <a:t>Neoplasm Table</a:t>
            </a:r>
          </a:p>
          <a:p>
            <a:pPr lvl="3"/>
            <a:r>
              <a:rPr lang="en-US" dirty="0" smtClean="0"/>
              <a:t>Table of Drugs and Chemicals</a:t>
            </a:r>
          </a:p>
          <a:p>
            <a:pPr lvl="2"/>
            <a:r>
              <a:rPr lang="en-US" dirty="0" smtClean="0"/>
              <a:t>Index to External Causes</a:t>
            </a:r>
          </a:p>
          <a:p>
            <a:r>
              <a:rPr lang="en-US" dirty="0" smtClean="0"/>
              <a:t>Tabular List</a:t>
            </a:r>
          </a:p>
          <a:p>
            <a:pPr lvl="1"/>
            <a:r>
              <a:rPr lang="en-US" dirty="0" smtClean="0"/>
              <a:t>21 Chapters</a:t>
            </a:r>
          </a:p>
          <a:p>
            <a:pPr lvl="1"/>
            <a:r>
              <a:rPr lang="en-US" dirty="0" smtClean="0"/>
              <a:t>Order is a bit different from ICD-9-CM</a:t>
            </a:r>
          </a:p>
          <a:p>
            <a:pPr lvl="1"/>
            <a:r>
              <a:rPr lang="en-US" dirty="0" smtClean="0"/>
              <a:t>Chapters divided into Subchapters with instructional notes</a:t>
            </a:r>
          </a:p>
          <a:p>
            <a:pPr lvl="1"/>
            <a:r>
              <a:rPr lang="en-US" dirty="0" smtClean="0"/>
              <a:t>“other”  versus “unspecified”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solidFill>
                  <a:schemeClr val="tx1"/>
                </a:solidFill>
              </a:rPr>
              <a:t>Terminology Changes</a:t>
            </a:r>
            <a:endParaRPr lang="en-US" dirty="0">
              <a:solidFill>
                <a:schemeClr val="tx1"/>
              </a:solidFill>
            </a:endParaRPr>
          </a:p>
        </p:txBody>
      </p:sp>
      <p:sp>
        <p:nvSpPr>
          <p:cNvPr id="5123" name="Rectangle 3"/>
          <p:cNvSpPr>
            <a:spLocks noGrp="1" noChangeArrowheads="1"/>
          </p:cNvSpPr>
          <p:nvPr>
            <p:ph type="body" sz="half" idx="2"/>
          </p:nvPr>
        </p:nvSpPr>
        <p:spPr/>
        <p:txBody>
          <a:bodyPr/>
          <a:lstStyle/>
          <a:p>
            <a:r>
              <a:rPr lang="en-US" dirty="0" smtClean="0">
                <a:solidFill>
                  <a:schemeClr val="tx1"/>
                </a:solidFill>
              </a:rPr>
              <a:t>Sepsis </a:t>
            </a:r>
            <a:r>
              <a:rPr lang="en-US" dirty="0" smtClean="0">
                <a:solidFill>
                  <a:schemeClr val="tx1"/>
                </a:solidFill>
                <a:sym typeface="Wingdings" pitchFamily="2" charset="2"/>
              </a:rPr>
              <a:t> Septicemia</a:t>
            </a:r>
          </a:p>
          <a:p>
            <a:r>
              <a:rPr lang="en-US" dirty="0" smtClean="0">
                <a:solidFill>
                  <a:schemeClr val="tx1"/>
                </a:solidFill>
                <a:sym typeface="Wingdings" pitchFamily="2" charset="2"/>
              </a:rPr>
              <a:t>Bleeding  Hemorrhage</a:t>
            </a:r>
          </a:p>
          <a:p>
            <a:r>
              <a:rPr lang="en-US" dirty="0" smtClean="0">
                <a:solidFill>
                  <a:schemeClr val="tx1"/>
                </a:solidFill>
                <a:sym typeface="Wingdings" pitchFamily="2" charset="2"/>
              </a:rPr>
              <a:t>Androgenic Alopecia  Baldness</a:t>
            </a:r>
            <a:endParaRPr lang="en-US" dirty="0">
              <a:solidFill>
                <a:schemeClr val="tx1"/>
              </a:solidFill>
            </a:endParaRPr>
          </a:p>
        </p:txBody>
      </p:sp>
      <p:pic>
        <p:nvPicPr>
          <p:cNvPr id="1026" name="Picture 2"/>
          <p:cNvPicPr>
            <a:picLocks noGrp="1" noChangeAspect="1" noChangeArrowheads="1"/>
          </p:cNvPicPr>
          <p:nvPr>
            <p:ph type="pic" idx="1"/>
          </p:nvPr>
        </p:nvPicPr>
        <p:blipFill>
          <a:blip r:embed="rId3" cstate="print"/>
          <a:srcRect t="25061" b="25061"/>
          <a:stretch>
            <a:fillRect/>
          </a:stretch>
        </p:blipFill>
        <p:spPr bwMode="auto">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ICD-10-CM Conventions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Placeholder Character</a:t>
            </a:r>
            <a:endParaRPr lang="en-US" dirty="0"/>
          </a:p>
        </p:txBody>
      </p:sp>
      <p:sp>
        <p:nvSpPr>
          <p:cNvPr id="3" name="Content Placeholder 2"/>
          <p:cNvSpPr>
            <a:spLocks noGrp="1"/>
          </p:cNvSpPr>
          <p:nvPr>
            <p:ph idx="1"/>
          </p:nvPr>
        </p:nvSpPr>
        <p:spPr/>
        <p:txBody>
          <a:bodyPr/>
          <a:lstStyle/>
          <a:p>
            <a:r>
              <a:rPr lang="en-US" dirty="0" smtClean="0"/>
              <a:t>The letter “x” has two uses</a:t>
            </a:r>
          </a:p>
          <a:p>
            <a:pPr lvl="1"/>
            <a:r>
              <a:rPr lang="en-US" dirty="0" smtClean="0"/>
              <a:t>As a fifth character for certain six character codes</a:t>
            </a:r>
          </a:p>
          <a:p>
            <a:pPr lvl="2"/>
            <a:r>
              <a:rPr lang="en-US" b="1" dirty="0" smtClean="0"/>
              <a:t>T37.0X1A</a:t>
            </a:r>
            <a:r>
              <a:rPr lang="en-US" dirty="0" smtClean="0"/>
              <a:t>  Poisoning by sulfonamides, accidental (unintentional), initial encounter</a:t>
            </a:r>
          </a:p>
          <a:p>
            <a:pPr lvl="1"/>
            <a:r>
              <a:rPr lang="en-US" dirty="0" smtClean="0"/>
              <a:t>When a code has less than six characters but a seventh character is required.</a:t>
            </a:r>
          </a:p>
          <a:p>
            <a:pPr lvl="2"/>
            <a:r>
              <a:rPr lang="en-US" b="1" dirty="0" smtClean="0"/>
              <a:t>W85.XXXA</a:t>
            </a:r>
            <a:r>
              <a:rPr lang="en-US" dirty="0" smtClean="0"/>
              <a:t>  Exposure to electric transmission lines, initial encounter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a:t>
            </a:r>
            <a:r>
              <a:rPr lang="en-US" baseline="30000" dirty="0" smtClean="0"/>
              <a:t>th</a:t>
            </a:r>
            <a:r>
              <a:rPr lang="en-US" dirty="0" smtClean="0"/>
              <a:t> Characters</a:t>
            </a:r>
            <a:endParaRPr lang="en-US" dirty="0"/>
          </a:p>
        </p:txBody>
      </p:sp>
      <p:sp>
        <p:nvSpPr>
          <p:cNvPr id="3" name="Content Placeholder 2"/>
          <p:cNvSpPr>
            <a:spLocks noGrp="1"/>
          </p:cNvSpPr>
          <p:nvPr>
            <p:ph idx="1"/>
          </p:nvPr>
        </p:nvSpPr>
        <p:spPr/>
        <p:txBody>
          <a:bodyPr/>
          <a:lstStyle/>
          <a:p>
            <a:r>
              <a:rPr lang="en-US" dirty="0" smtClean="0"/>
              <a:t>Can be either a number or letter</a:t>
            </a:r>
          </a:p>
          <a:p>
            <a:r>
              <a:rPr lang="en-US" dirty="0" smtClean="0"/>
              <a:t>Required for some of the ICD-10-CM codes</a:t>
            </a:r>
          </a:p>
          <a:p>
            <a:r>
              <a:rPr lang="en-US" dirty="0" smtClean="0"/>
              <a:t>Added for increased specificity</a:t>
            </a:r>
          </a:p>
          <a:p>
            <a:r>
              <a:rPr lang="en-US" dirty="0" smtClean="0"/>
              <a:t>Must </a:t>
            </a:r>
            <a:r>
              <a:rPr lang="en-US" i="1" dirty="0" smtClean="0"/>
              <a:t>always</a:t>
            </a:r>
            <a:r>
              <a:rPr lang="en-US" dirty="0" smtClean="0"/>
              <a:t> be in the 7</a:t>
            </a:r>
            <a:r>
              <a:rPr lang="en-US" baseline="30000" dirty="0" smtClean="0"/>
              <a:t>th</a:t>
            </a:r>
            <a:r>
              <a:rPr lang="en-US" dirty="0" smtClean="0"/>
              <a:t> character position</a:t>
            </a:r>
            <a:endParaRPr lang="en-US" dirty="0"/>
          </a:p>
        </p:txBody>
      </p:sp>
      <p:grpSp>
        <p:nvGrpSpPr>
          <p:cNvPr id="4" name="Group 3"/>
          <p:cNvGrpSpPr/>
          <p:nvPr/>
        </p:nvGrpSpPr>
        <p:grpSpPr>
          <a:xfrm>
            <a:off x="914400" y="4343400"/>
            <a:ext cx="7162800" cy="990600"/>
            <a:chOff x="914400" y="3200400"/>
            <a:chExt cx="7162800" cy="990600"/>
          </a:xfrm>
        </p:grpSpPr>
        <p:sp>
          <p:nvSpPr>
            <p:cNvPr id="5" name="Rectangle 4"/>
            <p:cNvSpPr>
              <a:spLocks noChangeArrowheads="1"/>
            </p:cNvSpPr>
            <p:nvPr/>
          </p:nvSpPr>
          <p:spPr bwMode="auto">
            <a:xfrm>
              <a:off x="914400" y="3200400"/>
              <a:ext cx="2057400" cy="9906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fontAlgn="auto" hangingPunct="0">
                <a:spcBef>
                  <a:spcPts val="0"/>
                </a:spcBef>
                <a:spcAft>
                  <a:spcPts val="0"/>
                </a:spcAft>
                <a:defRPr/>
              </a:pPr>
              <a:r>
                <a:rPr lang="en-US" sz="2400" b="1" dirty="0" smtClean="0">
                  <a:solidFill>
                    <a:srgbClr val="0F0F17"/>
                  </a:solidFill>
                </a:rPr>
                <a:t>O    6    5</a:t>
              </a:r>
              <a:endParaRPr lang="en-US" sz="2400" b="1" dirty="0">
                <a:solidFill>
                  <a:srgbClr val="0F0F17"/>
                </a:solidFill>
              </a:endParaRPr>
            </a:p>
          </p:txBody>
        </p:sp>
        <p:sp>
          <p:nvSpPr>
            <p:cNvPr id="6" name="Rectangle 5"/>
            <p:cNvSpPr>
              <a:spLocks noChangeArrowheads="1"/>
            </p:cNvSpPr>
            <p:nvPr/>
          </p:nvSpPr>
          <p:spPr bwMode="auto">
            <a:xfrm>
              <a:off x="3733800" y="3200400"/>
              <a:ext cx="2133600" cy="9906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fontAlgn="auto" hangingPunct="0">
                <a:spcBef>
                  <a:spcPts val="0"/>
                </a:spcBef>
                <a:spcAft>
                  <a:spcPts val="0"/>
                </a:spcAft>
                <a:defRPr/>
              </a:pPr>
              <a:r>
                <a:rPr lang="en-US" sz="2400" b="1" dirty="0" smtClean="0">
                  <a:solidFill>
                    <a:srgbClr val="0F0F17"/>
                  </a:solidFill>
                </a:rPr>
                <a:t>0  </a:t>
              </a:r>
              <a:r>
                <a:rPr lang="en-US" sz="2400" b="1" dirty="0">
                  <a:solidFill>
                    <a:srgbClr val="0F0F17"/>
                  </a:solidFill>
                </a:rPr>
                <a:t>X  X</a:t>
              </a:r>
            </a:p>
          </p:txBody>
        </p:sp>
        <p:sp>
          <p:nvSpPr>
            <p:cNvPr id="7" name="Rectangle 6"/>
            <p:cNvSpPr>
              <a:spLocks noChangeArrowheads="1"/>
            </p:cNvSpPr>
            <p:nvPr/>
          </p:nvSpPr>
          <p:spPr bwMode="auto">
            <a:xfrm>
              <a:off x="6629400" y="3200400"/>
              <a:ext cx="1447800" cy="9906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fontAlgn="auto" hangingPunct="0">
                <a:spcBef>
                  <a:spcPts val="0"/>
                </a:spcBef>
                <a:spcAft>
                  <a:spcPts val="0"/>
                </a:spcAft>
                <a:defRPr/>
              </a:pPr>
              <a:endParaRPr lang="en-US" sz="2400" b="1" dirty="0">
                <a:solidFill>
                  <a:srgbClr val="0F0F17"/>
                </a:solidFill>
              </a:endParaRPr>
            </a:p>
            <a:p>
              <a:pPr algn="ctr" eaLnBrk="0" fontAlgn="auto" hangingPunct="0">
                <a:spcBef>
                  <a:spcPts val="0"/>
                </a:spcBef>
                <a:spcAft>
                  <a:spcPts val="0"/>
                </a:spcAft>
                <a:defRPr/>
              </a:pPr>
              <a:r>
                <a:rPr lang="en-US" sz="2400" b="1" dirty="0" smtClean="0">
                  <a:solidFill>
                    <a:srgbClr val="0F0F17"/>
                  </a:solidFill>
                </a:rPr>
                <a:t>1</a:t>
              </a:r>
              <a:endParaRPr lang="en-US" sz="2400" b="1" dirty="0">
                <a:solidFill>
                  <a:srgbClr val="0F0F17"/>
                </a:solidFill>
              </a:endParaRPr>
            </a:p>
            <a:p>
              <a:pPr algn="ctr" eaLnBrk="0" fontAlgn="auto" hangingPunct="0">
                <a:spcBef>
                  <a:spcPts val="0"/>
                </a:spcBef>
                <a:spcAft>
                  <a:spcPts val="0"/>
                </a:spcAft>
                <a:defRPr/>
              </a:pPr>
              <a:endParaRPr lang="en-US" dirty="0"/>
            </a:p>
          </p:txBody>
        </p:sp>
        <p:sp>
          <p:nvSpPr>
            <p:cNvPr id="8" name="Oval 7"/>
            <p:cNvSpPr/>
            <p:nvPr/>
          </p:nvSpPr>
          <p:spPr>
            <a:xfrm>
              <a:off x="3323304" y="4114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905000" y="5562600"/>
            <a:ext cx="5109091" cy="369332"/>
          </a:xfrm>
          <a:prstGeom prst="rect">
            <a:avLst/>
          </a:prstGeom>
          <a:noFill/>
        </p:spPr>
        <p:txBody>
          <a:bodyPr wrap="none" rtlCol="0">
            <a:spAutoFit/>
          </a:bodyPr>
          <a:lstStyle/>
          <a:p>
            <a:r>
              <a:rPr lang="en-US" dirty="0" smtClean="0"/>
              <a:t>Obstructed labor due to deformed pelvis, fetus 1</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Abbreviations</a:t>
            </a:r>
            <a:endParaRPr lang="en-US" dirty="0"/>
          </a:p>
        </p:txBody>
      </p:sp>
      <p:sp>
        <p:nvSpPr>
          <p:cNvPr id="3" name="Content Placeholder 2"/>
          <p:cNvSpPr>
            <a:spLocks noGrp="1"/>
          </p:cNvSpPr>
          <p:nvPr>
            <p:ph idx="1"/>
          </p:nvPr>
        </p:nvSpPr>
        <p:spPr/>
        <p:txBody>
          <a:bodyPr/>
          <a:lstStyle/>
          <a:p>
            <a:r>
              <a:rPr lang="en-US" dirty="0" smtClean="0"/>
              <a:t>NEC (Not Elsewhere Classified)</a:t>
            </a:r>
          </a:p>
          <a:p>
            <a:pPr lvl="1"/>
            <a:r>
              <a:rPr lang="en-US" dirty="0" smtClean="0"/>
              <a:t>Describes a code which has not been classified anywhere else in the code set.</a:t>
            </a:r>
          </a:p>
          <a:p>
            <a:pPr lvl="1"/>
            <a:endParaRPr lang="en-US" dirty="0" smtClean="0"/>
          </a:p>
          <a:p>
            <a:r>
              <a:rPr lang="en-US" dirty="0" smtClean="0"/>
              <a:t>NOS (Not Otherwise Specified)</a:t>
            </a:r>
          </a:p>
          <a:p>
            <a:pPr lvl="1"/>
            <a:r>
              <a:rPr lang="en-US" dirty="0" smtClean="0"/>
              <a:t>Used when the documentation of the condition identified by the provider is insufficient to assign a more specified code.</a:t>
            </a:r>
            <a:endParaRPr lang="en-US" dirty="0"/>
          </a:p>
        </p:txBody>
      </p:sp>
      <p:sp>
        <p:nvSpPr>
          <p:cNvPr id="4" name="TextBox 3"/>
          <p:cNvSpPr txBox="1"/>
          <p:nvPr/>
        </p:nvSpPr>
        <p:spPr>
          <a:xfrm>
            <a:off x="1295400" y="2819400"/>
            <a:ext cx="5981125" cy="646331"/>
          </a:xfrm>
          <a:prstGeom prst="rect">
            <a:avLst/>
          </a:prstGeom>
          <a:noFill/>
        </p:spPr>
        <p:txBody>
          <a:bodyPr wrap="none" rtlCol="0">
            <a:spAutoFit/>
          </a:bodyPr>
          <a:lstStyle/>
          <a:p>
            <a:r>
              <a:rPr lang="en-US" dirty="0" smtClean="0"/>
              <a:t>ICD-10-CM			ICD-9-CM</a:t>
            </a:r>
          </a:p>
          <a:p>
            <a:r>
              <a:rPr lang="en-US" dirty="0" smtClean="0"/>
              <a:t>H26.8 Other specified cataract	366.8 Other cataract</a:t>
            </a:r>
            <a:endParaRPr lang="en-US" dirty="0"/>
          </a:p>
        </p:txBody>
      </p:sp>
      <p:sp>
        <p:nvSpPr>
          <p:cNvPr id="5" name="TextBox 4"/>
          <p:cNvSpPr txBox="1"/>
          <p:nvPr/>
        </p:nvSpPr>
        <p:spPr>
          <a:xfrm>
            <a:off x="1295400" y="4953000"/>
            <a:ext cx="7477368" cy="646331"/>
          </a:xfrm>
          <a:prstGeom prst="rect">
            <a:avLst/>
          </a:prstGeom>
          <a:noFill/>
        </p:spPr>
        <p:txBody>
          <a:bodyPr wrap="none" rtlCol="0">
            <a:spAutoFit/>
          </a:bodyPr>
          <a:lstStyle/>
          <a:p>
            <a:r>
              <a:rPr lang="en-US" dirty="0" smtClean="0"/>
              <a:t>ICD-10-CM			ICD-9-CM</a:t>
            </a:r>
          </a:p>
          <a:p>
            <a:r>
              <a:rPr lang="en-US" dirty="0" smtClean="0"/>
              <a:t>J12.9 Viral pneumonia, unspecified	480.9 Viral pneumonia, unspecified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Introduction to ICD-10</a:t>
            </a:r>
            <a:endParaRPr lang="en-US" dirty="0"/>
          </a:p>
        </p:txBody>
      </p:sp>
      <p:sp>
        <p:nvSpPr>
          <p:cNvPr id="4099" name="Rectangle 3"/>
          <p:cNvSpPr>
            <a:spLocks noGrp="1" noChangeArrowheads="1"/>
          </p:cNvSpPr>
          <p:nvPr>
            <p:ph type="body" idx="1"/>
          </p:nvPr>
        </p:nvSpPr>
        <p:spPr>
          <a:xfrm>
            <a:off x="533400" y="1417637"/>
            <a:ext cx="8229600" cy="4525963"/>
          </a:xfrm>
        </p:spPr>
        <p:txBody>
          <a:bodyPr/>
          <a:lstStyle/>
          <a:p>
            <a:r>
              <a:rPr lang="en-US" dirty="0" smtClean="0"/>
              <a:t>World Health Organization (WHO)</a:t>
            </a:r>
          </a:p>
          <a:p>
            <a:pPr lvl="1"/>
            <a:r>
              <a:rPr lang="en-US" dirty="0" smtClean="0"/>
              <a:t>Owns and publishes International Classification of Diseases</a:t>
            </a:r>
          </a:p>
          <a:p>
            <a:pPr lvl="2"/>
            <a:r>
              <a:rPr lang="en-US" dirty="0" smtClean="0"/>
              <a:t>Used world-wide for morbidity and mortality reporting</a:t>
            </a:r>
          </a:p>
          <a:p>
            <a:pPr lvl="1"/>
            <a:r>
              <a:rPr lang="en-US" dirty="0" smtClean="0"/>
              <a:t>10</a:t>
            </a:r>
            <a:r>
              <a:rPr lang="en-US" baseline="30000" dirty="0" smtClean="0"/>
              <a:t>th</a:t>
            </a:r>
            <a:r>
              <a:rPr lang="en-US" dirty="0" smtClean="0"/>
              <a:t> revision (ICD-10) endorsed in 1990</a:t>
            </a:r>
          </a:p>
          <a:p>
            <a:pPr lvl="1"/>
            <a:r>
              <a:rPr lang="en-US" dirty="0" smtClean="0"/>
              <a:t>Many countries have been using ICD-10 or a modified version since 1994 </a:t>
            </a:r>
          </a:p>
          <a:p>
            <a:pPr lvl="1"/>
            <a:r>
              <a:rPr lang="en-US" dirty="0" smtClean="0"/>
              <a:t>The U.S. has been using ICD-10 for mortality reporting since 1999, but continues to use a modified version of ICD-9 referred to as ICD-9-CM for morbidity reporting and other purposes</a:t>
            </a:r>
          </a:p>
        </p:txBody>
      </p:sp>
      <p:sp>
        <p:nvSpPr>
          <p:cNvPr id="4" name="Content Placeholder 2"/>
          <p:cNvSpPr txBox="1">
            <a:spLocks/>
          </p:cNvSpPr>
          <p:nvPr/>
        </p:nvSpPr>
        <p:spPr bwMode="auto">
          <a:xfrm>
            <a:off x="0" y="5867400"/>
            <a:ext cx="9144000" cy="990600"/>
          </a:xfrm>
          <a:prstGeom prst="rect">
            <a:avLst/>
          </a:prstGeom>
          <a:noFill/>
          <a:ln w="9525">
            <a:noFill/>
            <a:miter lim="800000"/>
            <a:headEnd/>
            <a:tailEnd/>
          </a:ln>
        </p:spPr>
        <p:txBody>
          <a:bodyPr lIns="91436" tIns="45718" rIns="91436" bIns="45718" anchor="b"/>
          <a:lstStyle/>
          <a:p>
            <a:pPr algn="ctr" eaLnBrk="0" hangingPunct="0">
              <a:spcBef>
                <a:spcPct val="20000"/>
              </a:spcBef>
              <a:defRPr/>
            </a:pPr>
            <a:r>
              <a:rPr lang="en-US" sz="1800" b="1" kern="0" dirty="0">
                <a:solidFill>
                  <a:srgbClr val="4D4D4D"/>
                </a:solidFill>
                <a:latin typeface="+mn-lt"/>
              </a:rPr>
              <a:t>January 2009, federal government determined the U.S. would upgrade to the 10</a:t>
            </a:r>
            <a:r>
              <a:rPr lang="en-US" sz="1800" b="1" kern="0" baseline="30000" dirty="0">
                <a:solidFill>
                  <a:srgbClr val="4D4D4D"/>
                </a:solidFill>
                <a:latin typeface="+mn-lt"/>
              </a:rPr>
              <a:t>th</a:t>
            </a:r>
            <a:r>
              <a:rPr lang="en-US" sz="1800" b="1" kern="0" dirty="0">
                <a:solidFill>
                  <a:srgbClr val="4D4D4D"/>
                </a:solidFill>
                <a:latin typeface="+mn-lt"/>
              </a:rPr>
              <a:t> revision of the ICD as of October 1, 2013.  </a:t>
            </a:r>
          </a:p>
          <a:p>
            <a:pPr algn="ctr" eaLnBrk="0" hangingPunct="0">
              <a:spcBef>
                <a:spcPct val="20000"/>
              </a:spcBef>
              <a:defRPr/>
            </a:pPr>
            <a:r>
              <a:rPr lang="en-US" sz="1800" b="1" kern="0" dirty="0">
                <a:solidFill>
                  <a:srgbClr val="4D4D4D"/>
                </a:solidFill>
                <a:latin typeface="+mn-lt"/>
              </a:rPr>
              <a:t>This was delayed by one year to October 1, 2014.</a:t>
            </a:r>
            <a:endParaRPr lang="en-US" b="1" kern="0" dirty="0">
              <a:solidFill>
                <a:srgbClr val="4D4D4D"/>
              </a:solidFill>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Notes</a:t>
            </a:r>
            <a:endParaRPr lang="en-US" dirty="0"/>
          </a:p>
        </p:txBody>
      </p:sp>
      <p:sp>
        <p:nvSpPr>
          <p:cNvPr id="3" name="Content Placeholder 2"/>
          <p:cNvSpPr>
            <a:spLocks noGrp="1"/>
          </p:cNvSpPr>
          <p:nvPr>
            <p:ph idx="1"/>
          </p:nvPr>
        </p:nvSpPr>
        <p:spPr>
          <a:xfrm>
            <a:off x="457200" y="1524000"/>
            <a:ext cx="8229600" cy="4800600"/>
          </a:xfrm>
        </p:spPr>
        <p:txBody>
          <a:bodyPr/>
          <a:lstStyle/>
          <a:p>
            <a:r>
              <a:rPr lang="en-US" dirty="0" smtClean="0"/>
              <a:t>Includes</a:t>
            </a:r>
          </a:p>
          <a:p>
            <a:pPr lvl="1"/>
            <a:r>
              <a:rPr lang="en-US" dirty="0" smtClean="0"/>
              <a:t>Used in Tabular Section</a:t>
            </a:r>
          </a:p>
          <a:p>
            <a:pPr lvl="1"/>
            <a:r>
              <a:rPr lang="en-US" dirty="0" smtClean="0"/>
              <a:t>Not an exhaustive list</a:t>
            </a:r>
          </a:p>
          <a:p>
            <a:r>
              <a:rPr lang="en-US" dirty="0" smtClean="0"/>
              <a:t>Excludes</a:t>
            </a:r>
          </a:p>
          <a:p>
            <a:pPr lvl="1"/>
            <a:r>
              <a:rPr lang="en-US" dirty="0" smtClean="0"/>
              <a:t>Excludes 1</a:t>
            </a:r>
          </a:p>
          <a:p>
            <a:pPr lvl="1"/>
            <a:r>
              <a:rPr lang="en-US" dirty="0" smtClean="0"/>
              <a:t>Excludes 2</a:t>
            </a:r>
          </a:p>
          <a:p>
            <a:r>
              <a:rPr lang="en-US" dirty="0" smtClean="0"/>
              <a:t>Code First </a:t>
            </a:r>
          </a:p>
          <a:p>
            <a:r>
              <a:rPr lang="en-US" dirty="0" smtClean="0"/>
              <a:t>Use Additional Code</a:t>
            </a:r>
          </a:p>
          <a:p>
            <a:r>
              <a:rPr lang="en-US" dirty="0" smtClean="0"/>
              <a:t>Cross Reference Notes</a:t>
            </a:r>
          </a:p>
          <a:p>
            <a:pPr lvl="1"/>
            <a:r>
              <a:rPr lang="en-US" dirty="0" smtClean="0"/>
              <a:t>See, See Also, and See Condition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Notes</a:t>
            </a:r>
            <a:endParaRPr lang="en-US" dirty="0"/>
          </a:p>
        </p:txBody>
      </p:sp>
      <p:sp>
        <p:nvSpPr>
          <p:cNvPr id="3" name="Content Placeholder 2"/>
          <p:cNvSpPr>
            <a:spLocks noGrp="1"/>
          </p:cNvSpPr>
          <p:nvPr>
            <p:ph idx="1"/>
          </p:nvPr>
        </p:nvSpPr>
        <p:spPr/>
        <p:txBody>
          <a:bodyPr/>
          <a:lstStyle/>
          <a:p>
            <a:r>
              <a:rPr lang="en-US" dirty="0" smtClean="0"/>
              <a:t>Relational Terms</a:t>
            </a:r>
          </a:p>
          <a:p>
            <a:pPr lvl="1"/>
            <a:r>
              <a:rPr lang="en-US" b="1" dirty="0" smtClean="0"/>
              <a:t>And</a:t>
            </a:r>
            <a:r>
              <a:rPr lang="en-US" dirty="0" smtClean="0"/>
              <a:t>, interpreted as “and/or”</a:t>
            </a:r>
          </a:p>
          <a:p>
            <a:pPr lvl="1"/>
            <a:r>
              <a:rPr lang="en-US" b="1" dirty="0" smtClean="0"/>
              <a:t>With</a:t>
            </a:r>
            <a:r>
              <a:rPr lang="en-US" dirty="0" smtClean="0"/>
              <a:t>, interpreted as “associated with” or “due to”</a:t>
            </a:r>
          </a:p>
          <a:p>
            <a:pPr lvl="2"/>
            <a:r>
              <a:rPr lang="en-US" dirty="0" smtClean="0"/>
              <a:t>“with” is sequenced immediately after the main term in the Index</a:t>
            </a:r>
          </a:p>
          <a:p>
            <a:r>
              <a:rPr lang="en-US" dirty="0" smtClean="0"/>
              <a:t>Laterality</a:t>
            </a:r>
          </a:p>
          <a:p>
            <a:pPr lvl="1"/>
            <a:r>
              <a:rPr lang="en-US" dirty="0" smtClean="0"/>
              <a:t>Left/Right</a:t>
            </a:r>
          </a:p>
          <a:p>
            <a:pPr lvl="1"/>
            <a:r>
              <a:rPr lang="en-US" dirty="0" smtClean="0"/>
              <a:t>If no bilateral code provided, code both the left and right.</a:t>
            </a:r>
          </a:p>
          <a:p>
            <a:pPr lvl="1"/>
            <a:r>
              <a:rPr lang="en-US" dirty="0" smtClean="0"/>
              <a:t>If the side is not identified in the record, assign the coder for the unspecified side.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 Specific Changes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4"/>
          <p:cNvSpPr>
            <a:spLocks noGrp="1"/>
          </p:cNvSpPr>
          <p:nvPr>
            <p:ph type="title"/>
          </p:nvPr>
        </p:nvSpPr>
        <p:spPr/>
        <p:txBody>
          <a:bodyPr/>
          <a:lstStyle/>
          <a:p>
            <a:r>
              <a:rPr lang="en-US" sz="3600" dirty="0" smtClean="0"/>
              <a:t>Infectious &amp; Parasitic Diseases A00-B99</a:t>
            </a:r>
            <a:endParaRPr lang="en-US" sz="3600" dirty="0"/>
          </a:p>
        </p:txBody>
      </p:sp>
      <p:sp>
        <p:nvSpPr>
          <p:cNvPr id="12" name="Content Placeholder 5"/>
          <p:cNvSpPr>
            <a:spLocks noGrp="1"/>
          </p:cNvSpPr>
          <p:nvPr>
            <p:ph idx="1"/>
          </p:nvPr>
        </p:nvSpPr>
        <p:spPr/>
        <p:txBody>
          <a:bodyPr/>
          <a:lstStyle/>
          <a:p>
            <a:r>
              <a:rPr lang="en-US" sz="2800" dirty="0" smtClean="0"/>
              <a:t>Includes diseases generally recognized as communicable </a:t>
            </a:r>
            <a:br>
              <a:rPr lang="en-US" sz="2800" dirty="0" smtClean="0"/>
            </a:br>
            <a:r>
              <a:rPr lang="en-US" sz="2800" dirty="0" smtClean="0"/>
              <a:t>or transmissible</a:t>
            </a:r>
          </a:p>
          <a:p>
            <a:r>
              <a:rPr lang="en-US" sz="2800" dirty="0" smtClean="0"/>
              <a:t>Use additional code to identify resistance to antimicrobial drugs (Z16)</a:t>
            </a:r>
          </a:p>
          <a:p>
            <a:r>
              <a:rPr lang="en-US" sz="2800" dirty="0" smtClean="0"/>
              <a:t>When coding sepsis or AIDS, </a:t>
            </a:r>
            <a:br>
              <a:rPr lang="en-US" sz="2800" dirty="0" smtClean="0"/>
            </a:br>
            <a:r>
              <a:rPr lang="en-US" sz="2800" dirty="0" smtClean="0"/>
              <a:t>it is important to review the Coding Guidelines and the notes at the category level of ICD-10-CM</a:t>
            </a:r>
          </a:p>
          <a:p>
            <a:endParaRPr lang="en-US" dirty="0" smtClean="0"/>
          </a:p>
        </p:txBody>
      </p:sp>
      <p:sp>
        <p:nvSpPr>
          <p:cNvPr id="6" name="Rectangle 5"/>
          <p:cNvSpPr/>
          <p:nvPr/>
        </p:nvSpPr>
        <p:spPr>
          <a:xfrm>
            <a:off x="6934200" y="5638800"/>
            <a:ext cx="187743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 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a:spLocks noGrp="1"/>
          </p:cNvSpPr>
          <p:nvPr>
            <p:ph type="title"/>
          </p:nvPr>
        </p:nvSpPr>
        <p:spPr/>
        <p:txBody>
          <a:bodyPr/>
          <a:lstStyle/>
          <a:p>
            <a:r>
              <a:rPr lang="en-US" sz="3600" dirty="0" smtClean="0"/>
              <a:t>Infectious &amp; Parasitic Diseases A00-B99</a:t>
            </a:r>
            <a:endParaRPr lang="en-US" sz="3600" dirty="0"/>
          </a:p>
        </p:txBody>
      </p:sp>
      <p:sp>
        <p:nvSpPr>
          <p:cNvPr id="5" name="Content Placeholder 5"/>
          <p:cNvSpPr>
            <a:spLocks noGrp="1"/>
          </p:cNvSpPr>
          <p:nvPr>
            <p:ph idx="1"/>
          </p:nvPr>
        </p:nvSpPr>
        <p:spPr/>
        <p:txBody>
          <a:bodyPr/>
          <a:lstStyle/>
          <a:p>
            <a:r>
              <a:rPr lang="en-US" sz="2400" dirty="0" smtClean="0"/>
              <a:t>Code first condition resulting </a:t>
            </a:r>
            <a:br>
              <a:rPr lang="en-US" sz="2400" dirty="0" smtClean="0"/>
            </a:br>
            <a:r>
              <a:rPr lang="en-US" sz="2400" dirty="0" smtClean="0"/>
              <a:t>from (</a:t>
            </a:r>
            <a:r>
              <a:rPr lang="en-US" sz="2400" dirty="0" err="1" smtClean="0"/>
              <a:t>sequela</a:t>
            </a:r>
            <a:r>
              <a:rPr lang="en-US" sz="2400" dirty="0" smtClean="0"/>
              <a:t>) the infectious or parasitic disease</a:t>
            </a:r>
          </a:p>
          <a:p>
            <a:r>
              <a:rPr lang="en-US" sz="2400" dirty="0" smtClean="0"/>
              <a:t>Bacterial and viral infectious agents (B95-B97) are provided for use as supplementary or additional codes </a:t>
            </a:r>
            <a:br>
              <a:rPr lang="en-US" sz="2400" dirty="0" smtClean="0"/>
            </a:br>
            <a:r>
              <a:rPr lang="en-US" sz="2400" dirty="0" smtClean="0"/>
              <a:t>to identify the infectious agent(s) </a:t>
            </a:r>
            <a:br>
              <a:rPr lang="en-US" sz="2400" dirty="0" smtClean="0"/>
            </a:br>
            <a:r>
              <a:rPr lang="en-US" sz="2400" dirty="0" smtClean="0"/>
              <a:t>in diseases classified elsewhere</a:t>
            </a:r>
          </a:p>
          <a:p>
            <a:pPr lvl="1"/>
            <a:r>
              <a:rPr lang="en-US" sz="2400" dirty="0" smtClean="0"/>
              <a:t>Index</a:t>
            </a:r>
          </a:p>
          <a:p>
            <a:pPr lvl="2"/>
            <a:r>
              <a:rPr lang="en-US" dirty="0" smtClean="0"/>
              <a:t>Infection</a:t>
            </a:r>
          </a:p>
          <a:p>
            <a:pPr lvl="2"/>
            <a:r>
              <a:rPr lang="en-US" dirty="0" smtClean="0"/>
              <a:t>Organism (Streptococcus)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1"/>
          <p:cNvSpPr>
            <a:spLocks noGrp="1"/>
          </p:cNvSpPr>
          <p:nvPr>
            <p:ph idx="1"/>
          </p:nvPr>
        </p:nvSpPr>
        <p:spPr bwMode="auto">
          <a:custGeom>
            <a:avLst/>
            <a:gdLst>
              <a:gd name="T0" fmla="*/ 1233 w 1078"/>
              <a:gd name="T1" fmla="*/ 628 h 812"/>
              <a:gd name="T2" fmla="*/ 0 w 1078"/>
              <a:gd name="T3" fmla="*/ 568 h 812"/>
              <a:gd name="T4" fmla="*/ 64 w 1078"/>
              <a:gd name="T5" fmla="*/ 0 h 812"/>
              <a:gd name="T6" fmla="*/ 1298 w 1078"/>
              <a:gd name="T7" fmla="*/ 60 h 812"/>
              <a:gd name="T8" fmla="*/ 1233 w 1078"/>
              <a:gd name="T9" fmla="*/ 628 h 812"/>
              <a:gd name="T10" fmla="*/ 0 60000 65536"/>
              <a:gd name="T11" fmla="*/ 0 60000 65536"/>
              <a:gd name="T12" fmla="*/ 0 60000 65536"/>
              <a:gd name="T13" fmla="*/ 0 60000 65536"/>
              <a:gd name="T14" fmla="*/ 0 60000 65536"/>
              <a:gd name="T15" fmla="*/ 0 w 1078"/>
              <a:gd name="T16" fmla="*/ 0 h 812"/>
              <a:gd name="T17" fmla="*/ 1078 w 1078"/>
              <a:gd name="T18" fmla="*/ 812 h 812"/>
            </a:gdLst>
            <a:ahLst/>
            <a:cxnLst>
              <a:cxn ang="T10">
                <a:pos x="T0" y="T1"/>
              </a:cxn>
              <a:cxn ang="T11">
                <a:pos x="T2" y="T3"/>
              </a:cxn>
              <a:cxn ang="T12">
                <a:pos x="T4" y="T5"/>
              </a:cxn>
              <a:cxn ang="T13">
                <a:pos x="T6" y="T7"/>
              </a:cxn>
              <a:cxn ang="T14">
                <a:pos x="T8" y="T9"/>
              </a:cxn>
            </a:cxnLst>
            <a:rect l="T15" t="T16" r="T17" b="T18"/>
            <a:pathLst>
              <a:path w="1078" h="812">
                <a:moveTo>
                  <a:pt x="1024" y="812"/>
                </a:moveTo>
                <a:lnTo>
                  <a:pt x="0" y="734"/>
                </a:lnTo>
                <a:lnTo>
                  <a:pt x="52" y="0"/>
                </a:lnTo>
                <a:lnTo>
                  <a:pt x="1078" y="78"/>
                </a:lnTo>
                <a:lnTo>
                  <a:pt x="1024" y="812"/>
                </a:lnTo>
                <a:close/>
              </a:path>
            </a:pathLst>
          </a:custGeom>
          <a:solidFill>
            <a:srgbClr val="F7F7EF"/>
          </a:solidFill>
          <a:ln w="9525">
            <a:noFill/>
            <a:round/>
            <a:headEnd/>
            <a:tailEnd/>
          </a:ln>
        </p:spPr>
        <p:txBody>
          <a:bodyPr tIns="365760"/>
          <a:lstStyle/>
          <a:p>
            <a:pPr eaLnBrk="0" hangingPunct="0"/>
            <a:r>
              <a:rPr lang="en-US" sz="2300" b="1" dirty="0"/>
              <a:t>Coding Note: </a:t>
            </a:r>
            <a:r>
              <a:rPr lang="en-US" sz="2300" dirty="0"/>
              <a:t>ICD-10-CM has created a range of codes to identify infections with a predominantly sexual mode of transmission </a:t>
            </a:r>
            <a:br>
              <a:rPr lang="en-US" sz="2300" dirty="0"/>
            </a:br>
            <a:r>
              <a:rPr lang="en-US" sz="2300" dirty="0"/>
              <a:t>(A50-A64). It is important to note that human immunodeficiency virus (HIV) disease is excluded from this range of codes. </a:t>
            </a:r>
          </a:p>
          <a:p>
            <a:pPr eaLnBrk="0" hangingPunct="0"/>
            <a:r>
              <a:rPr lang="en-US" sz="2800" b="1" dirty="0"/>
              <a:t>  </a:t>
            </a:r>
          </a:p>
        </p:txBody>
      </p:sp>
      <p:sp>
        <p:nvSpPr>
          <p:cNvPr id="8" name="Text Placeholder 4"/>
          <p:cNvSpPr>
            <a:spLocks noGrp="1"/>
          </p:cNvSpPr>
          <p:nvPr>
            <p:ph type="title"/>
          </p:nvPr>
        </p:nvSpPr>
        <p:spPr/>
        <p:txBody>
          <a:bodyPr/>
          <a:lstStyle/>
          <a:p>
            <a:r>
              <a:rPr lang="en-US" sz="3600" dirty="0" smtClean="0"/>
              <a:t>Infectious &amp; Parasitic Diseases A00-B99</a:t>
            </a:r>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Neoplasms</a:t>
            </a:r>
            <a:r>
              <a:rPr lang="en-US" sz="3600" dirty="0" smtClean="0"/>
              <a:t/>
            </a:r>
            <a:br>
              <a:rPr lang="en-US" sz="3600" dirty="0" smtClean="0"/>
            </a:br>
            <a:r>
              <a:rPr lang="en-US" sz="3600" dirty="0" smtClean="0"/>
              <a:t>C00-D49</a:t>
            </a:r>
            <a:endParaRPr lang="en-US" sz="3600" dirty="0"/>
          </a:p>
        </p:txBody>
      </p:sp>
      <p:sp>
        <p:nvSpPr>
          <p:cNvPr id="6" name="Content Placeholder 5"/>
          <p:cNvSpPr>
            <a:spLocks noGrp="1"/>
          </p:cNvSpPr>
          <p:nvPr>
            <p:ph idx="1"/>
          </p:nvPr>
        </p:nvSpPr>
        <p:spPr/>
        <p:txBody>
          <a:bodyPr/>
          <a:lstStyle/>
          <a:p>
            <a:pPr>
              <a:buFontTx/>
              <a:buNone/>
            </a:pPr>
            <a:r>
              <a:rPr lang="en-US" sz="2800" b="1" dirty="0" smtClean="0"/>
              <a:t>I.C.2 General Neoplasm Guidelines</a:t>
            </a:r>
            <a:endParaRPr lang="en-US" sz="2800" dirty="0" smtClean="0"/>
          </a:p>
          <a:p>
            <a:r>
              <a:rPr lang="en-US" sz="2800" dirty="0" smtClean="0"/>
              <a:t>The Neoplasm Table in the Alphabetic Index should be referenced first. However, </a:t>
            </a:r>
            <a:br>
              <a:rPr lang="en-US" sz="2800" dirty="0" smtClean="0"/>
            </a:br>
            <a:r>
              <a:rPr lang="en-US" sz="2800" dirty="0" smtClean="0"/>
              <a:t>if the histological term is documented, that term should be referenced first, rather than going immediately to the Neoplasm Table, in order to determine which column in the Neoplasm Table is appropriate.</a:t>
            </a:r>
          </a:p>
          <a:p>
            <a:endParaRPr lang="en-US" sz="2800" dirty="0" smtClean="0"/>
          </a:p>
        </p:txBody>
      </p:sp>
      <p:sp>
        <p:nvSpPr>
          <p:cNvPr id="8" name="Rectangle 7"/>
          <p:cNvSpPr/>
          <p:nvPr/>
        </p:nvSpPr>
        <p:spPr>
          <a:xfrm>
            <a:off x="6705600" y="5257800"/>
            <a:ext cx="187743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 2</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600" dirty="0" err="1" smtClean="0"/>
              <a:t>Neoplasms</a:t>
            </a:r>
            <a:r>
              <a:rPr lang="en-US" sz="3600" dirty="0" smtClean="0"/>
              <a:t/>
            </a:r>
            <a:br>
              <a:rPr lang="en-US" sz="3600" dirty="0" smtClean="0"/>
            </a:br>
            <a:r>
              <a:rPr lang="en-US" sz="3600" dirty="0" smtClean="0"/>
              <a:t>C00-D49</a:t>
            </a:r>
            <a:endParaRPr lang="en-US" sz="3600" dirty="0"/>
          </a:p>
        </p:txBody>
      </p:sp>
      <p:sp>
        <p:nvSpPr>
          <p:cNvPr id="5" name="Content Placeholder 2"/>
          <p:cNvSpPr>
            <a:spLocks noGrp="1"/>
          </p:cNvSpPr>
          <p:nvPr>
            <p:ph idx="1"/>
          </p:nvPr>
        </p:nvSpPr>
        <p:spPr/>
        <p:txBody>
          <a:bodyPr>
            <a:normAutofit fontScale="92500" lnSpcReduction="20000"/>
          </a:bodyPr>
          <a:lstStyle/>
          <a:p>
            <a:r>
              <a:rPr lang="en-US" sz="3200" dirty="0" smtClean="0"/>
              <a:t>A primary malignant neoplasm overlapping two or more contiguous (next to each other) sites should </a:t>
            </a:r>
            <a:r>
              <a:rPr lang="en-US" sz="3200" dirty="0" smtClean="0"/>
              <a:t>be</a:t>
            </a:r>
          </a:p>
          <a:p>
            <a:pPr lvl="1"/>
            <a:r>
              <a:rPr lang="en-US" sz="2800" dirty="0" smtClean="0"/>
              <a:t> </a:t>
            </a:r>
            <a:r>
              <a:rPr lang="en-US" sz="2800" dirty="0" smtClean="0"/>
              <a:t>classified to the subcategory/code .8 (overlapping lesion), </a:t>
            </a:r>
            <a:endParaRPr lang="en-US" sz="2800" dirty="0" smtClean="0"/>
          </a:p>
          <a:p>
            <a:pPr lvl="1"/>
            <a:r>
              <a:rPr lang="en-US" sz="2800" dirty="0" smtClean="0"/>
              <a:t>unless </a:t>
            </a:r>
            <a:r>
              <a:rPr lang="en-US" sz="2800" dirty="0" smtClean="0"/>
              <a:t>the combination is specifically indexed elsewhere. </a:t>
            </a:r>
          </a:p>
          <a:p>
            <a:r>
              <a:rPr lang="en-US" sz="3200" dirty="0" smtClean="0"/>
              <a:t>For multiple </a:t>
            </a:r>
            <a:r>
              <a:rPr lang="en-US" sz="3200" dirty="0" err="1" smtClean="0"/>
              <a:t>neoplasms</a:t>
            </a:r>
            <a:r>
              <a:rPr lang="en-US" sz="3200" dirty="0" smtClean="0"/>
              <a:t> of the same site that are not contiguous, such as tumors in different quadrants of the same breast, </a:t>
            </a:r>
            <a:endParaRPr lang="en-US" sz="3200" dirty="0" smtClean="0"/>
          </a:p>
          <a:p>
            <a:pPr lvl="1"/>
            <a:r>
              <a:rPr lang="en-US" sz="2800" dirty="0" smtClean="0"/>
              <a:t>codes </a:t>
            </a:r>
            <a:r>
              <a:rPr lang="en-US" sz="2800" dirty="0" smtClean="0"/>
              <a:t>for each site should be assigned.</a:t>
            </a:r>
          </a:p>
          <a:p>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Endocrine, Nutritional &amp; Metabolic Diseases  E00-E89</a:t>
            </a:r>
            <a:endParaRPr lang="en-US" dirty="0"/>
          </a:p>
        </p:txBody>
      </p:sp>
      <p:sp>
        <p:nvSpPr>
          <p:cNvPr id="7" name="Content Placeholder 2"/>
          <p:cNvSpPr>
            <a:spLocks noGrp="1"/>
          </p:cNvSpPr>
          <p:nvPr>
            <p:ph idx="1"/>
          </p:nvPr>
        </p:nvSpPr>
        <p:spPr/>
        <p:txBody>
          <a:bodyPr/>
          <a:lstStyle/>
          <a:p>
            <a:pPr>
              <a:buFontTx/>
              <a:buNone/>
            </a:pPr>
            <a:r>
              <a:rPr lang="en-US" b="1" dirty="0" smtClean="0"/>
              <a:t>Diabetes mellitus</a:t>
            </a:r>
          </a:p>
          <a:p>
            <a:r>
              <a:rPr lang="en-US" dirty="0" smtClean="0"/>
              <a:t>New subchapter for diabetes and malnutrition</a:t>
            </a:r>
          </a:p>
          <a:p>
            <a:r>
              <a:rPr lang="en-US" dirty="0" smtClean="0"/>
              <a:t>Instead of a single category (250) now there are five categories</a:t>
            </a:r>
          </a:p>
          <a:p>
            <a:r>
              <a:rPr lang="en-US" dirty="0" smtClean="0"/>
              <a:t>Combination codes</a:t>
            </a:r>
          </a:p>
          <a:p>
            <a:r>
              <a:rPr lang="en-US" dirty="0" smtClean="0"/>
              <a:t>No longer classified as controlled or uncontrolled</a:t>
            </a:r>
          </a:p>
          <a:p>
            <a:r>
              <a:rPr lang="en-US" dirty="0" smtClean="0"/>
              <a:t>Inadequately, out of control or poorly controlled coded by type with hyperglycemia</a:t>
            </a:r>
          </a:p>
        </p:txBody>
      </p:sp>
      <p:sp>
        <p:nvSpPr>
          <p:cNvPr id="4" name="Rectangle 3"/>
          <p:cNvSpPr/>
          <p:nvPr/>
        </p:nvSpPr>
        <p:spPr>
          <a:xfrm>
            <a:off x="7086600" y="1143000"/>
            <a:ext cx="187743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 4</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Categories of Diabetes</a:t>
            </a:r>
            <a:endParaRPr lang="en-US" dirty="0"/>
          </a:p>
        </p:txBody>
      </p:sp>
      <p:sp>
        <p:nvSpPr>
          <p:cNvPr id="3" name="Content Placeholder 2"/>
          <p:cNvSpPr>
            <a:spLocks noGrp="1"/>
          </p:cNvSpPr>
          <p:nvPr>
            <p:ph idx="1"/>
          </p:nvPr>
        </p:nvSpPr>
        <p:spPr/>
        <p:txBody>
          <a:bodyPr/>
          <a:lstStyle/>
          <a:p>
            <a:r>
              <a:rPr lang="en-US" dirty="0" smtClean="0"/>
              <a:t>E08, Diabetes mellitus due to underlying condition</a:t>
            </a:r>
          </a:p>
          <a:p>
            <a:r>
              <a:rPr lang="en-US" dirty="0" smtClean="0"/>
              <a:t>E09, Drug or chemical induced diabetes</a:t>
            </a:r>
          </a:p>
          <a:p>
            <a:r>
              <a:rPr lang="en-US" dirty="0" smtClean="0"/>
              <a:t>E10, Type 1 diabetes mellitus</a:t>
            </a:r>
          </a:p>
          <a:p>
            <a:r>
              <a:rPr lang="en-US" dirty="0" smtClean="0"/>
              <a:t>E11, Type 2 diabetes mellitus</a:t>
            </a:r>
          </a:p>
          <a:p>
            <a:r>
              <a:rPr lang="en-US" dirty="0" smtClean="0"/>
              <a:t>E13, Other specified diabetes mellitus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1143000"/>
          </a:xfrm>
        </p:spPr>
        <p:txBody>
          <a:bodyPr/>
          <a:lstStyle/>
          <a:p>
            <a:r>
              <a:rPr lang="en-US" smtClean="0"/>
              <a:t>Introduction, continued</a:t>
            </a:r>
          </a:p>
        </p:txBody>
      </p:sp>
      <p:sp>
        <p:nvSpPr>
          <p:cNvPr id="5123" name="Text Placeholder 8"/>
          <p:cNvSpPr>
            <a:spLocks noGrp="1"/>
          </p:cNvSpPr>
          <p:nvPr>
            <p:ph type="body" idx="1"/>
          </p:nvPr>
        </p:nvSpPr>
        <p:spPr>
          <a:xfrm>
            <a:off x="457200" y="1600200"/>
            <a:ext cx="4040188" cy="727075"/>
          </a:xfrm>
        </p:spPr>
        <p:txBody>
          <a:bodyPr/>
          <a:lstStyle/>
          <a:p>
            <a:r>
              <a:rPr lang="en-US" dirty="0" smtClean="0"/>
              <a:t>ICD-10-CM</a:t>
            </a:r>
          </a:p>
          <a:p>
            <a:r>
              <a:rPr lang="en-US" sz="1800" dirty="0" smtClean="0"/>
              <a:t>Clinical Modification</a:t>
            </a:r>
          </a:p>
        </p:txBody>
      </p:sp>
      <p:sp>
        <p:nvSpPr>
          <p:cNvPr id="5124" name="Content Placeholder 9"/>
          <p:cNvSpPr>
            <a:spLocks noGrp="1"/>
          </p:cNvSpPr>
          <p:nvPr>
            <p:ph sz="half" idx="2"/>
          </p:nvPr>
        </p:nvSpPr>
        <p:spPr>
          <a:xfrm>
            <a:off x="457200" y="2327275"/>
            <a:ext cx="4040188" cy="3159125"/>
          </a:xfrm>
        </p:spPr>
        <p:txBody>
          <a:bodyPr/>
          <a:lstStyle/>
          <a:p>
            <a:r>
              <a:rPr lang="en-US" sz="2000" dirty="0" smtClean="0"/>
              <a:t>Used to assign diagnosis codes</a:t>
            </a:r>
          </a:p>
          <a:p>
            <a:r>
              <a:rPr lang="en-US" sz="2000" dirty="0" smtClean="0"/>
              <a:t>Clinical modification of ICD-10 was developed by the National Center for Health Statistics, a division of the CDC</a:t>
            </a:r>
          </a:p>
        </p:txBody>
      </p:sp>
      <p:sp>
        <p:nvSpPr>
          <p:cNvPr id="5125" name="Text Placeholder 10"/>
          <p:cNvSpPr>
            <a:spLocks noGrp="1"/>
          </p:cNvSpPr>
          <p:nvPr>
            <p:ph type="body" sz="quarter" idx="3"/>
          </p:nvPr>
        </p:nvSpPr>
        <p:spPr>
          <a:xfrm>
            <a:off x="4645025" y="1600200"/>
            <a:ext cx="4041775" cy="727075"/>
          </a:xfrm>
        </p:spPr>
        <p:txBody>
          <a:bodyPr/>
          <a:lstStyle/>
          <a:p>
            <a:r>
              <a:rPr lang="en-US" smtClean="0"/>
              <a:t>ICD-10-PCS</a:t>
            </a:r>
          </a:p>
          <a:p>
            <a:r>
              <a:rPr lang="en-US" sz="1800" smtClean="0"/>
              <a:t>Procedural Coding System</a:t>
            </a:r>
          </a:p>
        </p:txBody>
      </p:sp>
      <p:sp>
        <p:nvSpPr>
          <p:cNvPr id="5126" name="Content Placeholder 11"/>
          <p:cNvSpPr>
            <a:spLocks noGrp="1"/>
          </p:cNvSpPr>
          <p:nvPr>
            <p:ph sz="quarter" idx="4"/>
          </p:nvPr>
        </p:nvSpPr>
        <p:spPr>
          <a:xfrm>
            <a:off x="4645025" y="2327275"/>
            <a:ext cx="4041775" cy="3159125"/>
          </a:xfrm>
        </p:spPr>
        <p:txBody>
          <a:bodyPr/>
          <a:lstStyle/>
          <a:p>
            <a:r>
              <a:rPr lang="en-US" sz="2000" smtClean="0"/>
              <a:t>Used to assign procedure codes for the inpatient setting</a:t>
            </a:r>
          </a:p>
          <a:p>
            <a:r>
              <a:rPr lang="en-US" sz="2000" smtClean="0"/>
              <a:t>Unique to the U.S. and independent of the ICD-10, but designed to complement the structure of ICD-10</a:t>
            </a:r>
          </a:p>
          <a:p>
            <a:r>
              <a:rPr lang="en-US" sz="2000" smtClean="0"/>
              <a:t>Developed by CMS with 3M’s health information systems division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Mental, Behavioral and </a:t>
            </a:r>
            <a:r>
              <a:rPr lang="en-US" sz="3200" dirty="0" err="1" smtClean="0"/>
              <a:t>Neurodevelopmental</a:t>
            </a:r>
            <a:r>
              <a:rPr lang="en-US" sz="3200" dirty="0" smtClean="0"/>
              <a:t> Disorders  F01-F99</a:t>
            </a:r>
            <a:endParaRPr lang="en-US" sz="3200" dirty="0"/>
          </a:p>
        </p:txBody>
      </p:sp>
      <p:sp>
        <p:nvSpPr>
          <p:cNvPr id="6" name="Content Placeholder 2"/>
          <p:cNvSpPr>
            <a:spLocks noGrp="1"/>
          </p:cNvSpPr>
          <p:nvPr>
            <p:ph idx="1"/>
          </p:nvPr>
        </p:nvSpPr>
        <p:spPr/>
        <p:txBody>
          <a:bodyPr/>
          <a:lstStyle/>
          <a:p>
            <a:r>
              <a:rPr lang="en-US" sz="2800" dirty="0" smtClean="0"/>
              <a:t>Unique codes for alcohol and drug use, abuse, </a:t>
            </a:r>
            <a:br>
              <a:rPr lang="en-US" sz="2800" dirty="0" smtClean="0"/>
            </a:br>
            <a:r>
              <a:rPr lang="en-US" sz="2800" dirty="0" smtClean="0"/>
              <a:t>and dependence</a:t>
            </a:r>
          </a:p>
          <a:p>
            <a:r>
              <a:rPr lang="en-US" sz="2800" dirty="0" smtClean="0"/>
              <a:t>Continuous or episodic no longer classified</a:t>
            </a:r>
          </a:p>
          <a:p>
            <a:r>
              <a:rPr lang="en-US" sz="2800" dirty="0" smtClean="0"/>
              <a:t>History of drug or alcohol dependence coded as “in remission”</a:t>
            </a:r>
          </a:p>
          <a:p>
            <a:r>
              <a:rPr lang="en-US" sz="2800" dirty="0" smtClean="0"/>
              <a:t>Combination codes</a:t>
            </a:r>
          </a:p>
          <a:p>
            <a:r>
              <a:rPr lang="en-US" sz="2800" dirty="0" smtClean="0"/>
              <a:t>Blood alcohol level (Y90.-)</a:t>
            </a:r>
          </a:p>
        </p:txBody>
      </p:sp>
      <p:sp>
        <p:nvSpPr>
          <p:cNvPr id="5" name="Rectangle 4"/>
          <p:cNvSpPr/>
          <p:nvPr/>
        </p:nvSpPr>
        <p:spPr>
          <a:xfrm>
            <a:off x="6553200" y="4953000"/>
            <a:ext cx="187743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 5</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914400"/>
          </a:xfrm>
        </p:spPr>
        <p:txBody>
          <a:bodyPr/>
          <a:lstStyle/>
          <a:p>
            <a:r>
              <a:rPr lang="en-US" sz="3600" dirty="0" smtClean="0">
                <a:cs typeface="Arial" charset="0"/>
              </a:rPr>
              <a:t>Coding Note:</a:t>
            </a:r>
            <a:endParaRPr lang="en-US" sz="3200" dirty="0"/>
          </a:p>
        </p:txBody>
      </p:sp>
      <p:sp>
        <p:nvSpPr>
          <p:cNvPr id="4" name="Text Placeholder 3"/>
          <p:cNvSpPr>
            <a:spLocks noGrp="1"/>
          </p:cNvSpPr>
          <p:nvPr>
            <p:ph type="body" sz="half" idx="2"/>
          </p:nvPr>
        </p:nvSpPr>
        <p:spPr/>
        <p:txBody>
          <a:bodyPr/>
          <a:lstStyle/>
          <a:p>
            <a:r>
              <a:rPr lang="en-US" sz="2400" dirty="0" smtClean="0"/>
              <a:t>ICD-10-CM provides a code to indicate blood alcohol level. </a:t>
            </a:r>
          </a:p>
          <a:p>
            <a:endParaRPr lang="en-US" sz="2400" dirty="0" smtClean="0"/>
          </a:p>
          <a:p>
            <a:r>
              <a:rPr lang="en-US" sz="2400" dirty="0" smtClean="0"/>
              <a:t>Under the category F10, there is a "use additional code" note for blood alcohol level. Blood alcohol level can be indexed in the Index to External Causes. </a:t>
            </a:r>
          </a:p>
          <a:p>
            <a:endParaRPr lang="en-US" dirty="0"/>
          </a:p>
        </p:txBody>
      </p:sp>
      <p:pic>
        <p:nvPicPr>
          <p:cNvPr id="7" name="Picture 5" descr="C:\Users\Ann Zeisset\AppData\Local\Microsoft\Windows\Temporary Internet Files\Content.IE5\90MWP2DS\MPj04328030000[1].jpg"/>
          <p:cNvPicPr>
            <a:picLocks noGrp="1" noChangeAspect="1" noChangeArrowheads="1"/>
          </p:cNvPicPr>
          <p:nvPr>
            <p:ph idx="1"/>
          </p:nvPr>
        </p:nvPicPr>
        <p:blipFill>
          <a:blip r:embed="rId2" cstate="print"/>
          <a:srcRect/>
          <a:stretch>
            <a:fillRect/>
          </a:stretch>
        </p:blipFill>
        <p:spPr bwMode="auto">
          <a:xfrm>
            <a:off x="4800600" y="1447800"/>
            <a:ext cx="3215002" cy="438281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4" name="Freeform 11"/>
          <p:cNvSpPr>
            <a:spLocks noGrp="1"/>
          </p:cNvSpPr>
          <p:nvPr>
            <p:ph idx="1"/>
          </p:nvPr>
        </p:nvSpPr>
        <p:spPr bwMode="auto">
          <a:custGeom>
            <a:avLst/>
            <a:gdLst>
              <a:gd name="T0" fmla="*/ 1024 w 1078"/>
              <a:gd name="T1" fmla="*/ 1086 h 812"/>
              <a:gd name="T2" fmla="*/ 0 w 1078"/>
              <a:gd name="T3" fmla="*/ 981 h 812"/>
              <a:gd name="T4" fmla="*/ 52 w 1078"/>
              <a:gd name="T5" fmla="*/ 0 h 812"/>
              <a:gd name="T6" fmla="*/ 1078 w 1078"/>
              <a:gd name="T7" fmla="*/ 106 h 812"/>
              <a:gd name="T8" fmla="*/ 1024 w 1078"/>
              <a:gd name="T9" fmla="*/ 1086 h 812"/>
              <a:gd name="T10" fmla="*/ 0 60000 65536"/>
              <a:gd name="T11" fmla="*/ 0 60000 65536"/>
              <a:gd name="T12" fmla="*/ 0 60000 65536"/>
              <a:gd name="T13" fmla="*/ 0 60000 65536"/>
              <a:gd name="T14" fmla="*/ 0 60000 65536"/>
              <a:gd name="T15" fmla="*/ 0 w 1078"/>
              <a:gd name="T16" fmla="*/ 0 h 812"/>
              <a:gd name="T17" fmla="*/ 1078 w 1078"/>
              <a:gd name="T18" fmla="*/ 812 h 812"/>
            </a:gdLst>
            <a:ahLst/>
            <a:cxnLst>
              <a:cxn ang="T10">
                <a:pos x="T0" y="T1"/>
              </a:cxn>
              <a:cxn ang="T11">
                <a:pos x="T2" y="T3"/>
              </a:cxn>
              <a:cxn ang="T12">
                <a:pos x="T4" y="T5"/>
              </a:cxn>
              <a:cxn ang="T13">
                <a:pos x="T6" y="T7"/>
              </a:cxn>
              <a:cxn ang="T14">
                <a:pos x="T8" y="T9"/>
              </a:cxn>
            </a:cxnLst>
            <a:rect l="T15" t="T16" r="T17" b="T18"/>
            <a:pathLst>
              <a:path w="1078" h="812">
                <a:moveTo>
                  <a:pt x="1024" y="812"/>
                </a:moveTo>
                <a:lnTo>
                  <a:pt x="0" y="734"/>
                </a:lnTo>
                <a:lnTo>
                  <a:pt x="52" y="0"/>
                </a:lnTo>
                <a:lnTo>
                  <a:pt x="1078" y="78"/>
                </a:lnTo>
                <a:lnTo>
                  <a:pt x="1024" y="812"/>
                </a:lnTo>
                <a:close/>
              </a:path>
            </a:pathLst>
          </a:custGeom>
          <a:solidFill>
            <a:srgbClr val="F7F7EF"/>
          </a:solidFill>
          <a:ln w="9525">
            <a:noFill/>
            <a:round/>
            <a:headEnd/>
            <a:tailEnd/>
          </a:ln>
        </p:spPr>
        <p:txBody>
          <a:bodyPr tIns="365760"/>
          <a:lstStyle/>
          <a:p>
            <a:r>
              <a:rPr lang="en-US" b="1" dirty="0">
                <a:cs typeface="Arial" charset="0"/>
              </a:rPr>
              <a:t/>
            </a:r>
            <a:br>
              <a:rPr lang="en-US" b="1" dirty="0">
                <a:cs typeface="Arial" charset="0"/>
              </a:rPr>
            </a:br>
            <a:r>
              <a:rPr lang="en-US" sz="2300" dirty="0"/>
              <a:t>The ICD-10-CM classification system does not provide separate "history" codes for alcohol and drug abuse. These conditions are identified as </a:t>
            </a:r>
            <a:br>
              <a:rPr lang="en-US" sz="2300" dirty="0"/>
            </a:br>
            <a:r>
              <a:rPr lang="en-US" sz="2300" dirty="0"/>
              <a:t>“in remission” in ICD-10-CM.</a:t>
            </a:r>
          </a:p>
          <a:p>
            <a:r>
              <a:rPr lang="en-US" sz="2800" b="1" dirty="0">
                <a:cs typeface="Arial"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Sense organs (eye/</a:t>
            </a:r>
            <a:r>
              <a:rPr lang="en-US" dirty="0" err="1" smtClean="0"/>
              <a:t>adnexa</a:t>
            </a:r>
            <a:r>
              <a:rPr lang="en-US" dirty="0" smtClean="0"/>
              <a:t> and ear/mastoid process) moved to their own chapter</a:t>
            </a:r>
          </a:p>
          <a:p>
            <a:r>
              <a:rPr lang="en-US" dirty="0" smtClean="0"/>
              <a:t>Category for Alzheimer’s disease (G30) has been expanded to reflect onset (early versus late)</a:t>
            </a:r>
          </a:p>
          <a:p>
            <a:r>
              <a:rPr lang="en-US" dirty="0" smtClean="0"/>
              <a:t>ICD-10-CM has two codes for phantom limb syndrome, differentiating whether pain is present or not</a:t>
            </a:r>
          </a:p>
          <a:p>
            <a:r>
              <a:rPr lang="en-US" dirty="0" smtClean="0"/>
              <a:t>Organic Sleep Disorders</a:t>
            </a:r>
          </a:p>
          <a:p>
            <a:pPr lvl="1"/>
            <a:r>
              <a:rPr lang="en-US" dirty="0" smtClean="0"/>
              <a:t>Moved to Chapter 6 from signs and symptoms</a:t>
            </a:r>
          </a:p>
          <a:p>
            <a:pPr lvl="1"/>
            <a:r>
              <a:rPr lang="en-US" dirty="0" smtClean="0"/>
              <a:t>Sleep Apnea has own category (G47.3) with fifth character to specify type</a:t>
            </a:r>
            <a:endParaRPr lang="en-US" dirty="0"/>
          </a:p>
        </p:txBody>
      </p:sp>
      <p:sp>
        <p:nvSpPr>
          <p:cNvPr id="4" name="Title 3"/>
          <p:cNvSpPr>
            <a:spLocks noGrp="1"/>
          </p:cNvSpPr>
          <p:nvPr>
            <p:ph type="title"/>
          </p:nvPr>
        </p:nvSpPr>
        <p:spPr/>
        <p:txBody>
          <a:bodyPr/>
          <a:lstStyle/>
          <a:p>
            <a:r>
              <a:rPr lang="en-US" dirty="0" smtClean="0"/>
              <a:t>Diseases of the Nervous System </a:t>
            </a:r>
            <a:br>
              <a:rPr lang="en-US" dirty="0" smtClean="0"/>
            </a:br>
            <a:r>
              <a:rPr lang="en-US" dirty="0" smtClean="0"/>
              <a:t>G00-G99</a:t>
            </a:r>
            <a:endParaRPr lang="en-US" dirty="0"/>
          </a:p>
        </p:txBody>
      </p:sp>
      <p:sp>
        <p:nvSpPr>
          <p:cNvPr id="5" name="Rectangle 4"/>
          <p:cNvSpPr/>
          <p:nvPr/>
        </p:nvSpPr>
        <p:spPr>
          <a:xfrm>
            <a:off x="7190362" y="753070"/>
            <a:ext cx="187743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 6</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Diseases of the Nervous System </a:t>
            </a:r>
            <a:br>
              <a:rPr lang="en-US" dirty="0" smtClean="0"/>
            </a:br>
            <a:r>
              <a:rPr lang="en-US" dirty="0" smtClean="0"/>
              <a:t>G00-G99</a:t>
            </a:r>
            <a:endParaRPr lang="en-US" dirty="0"/>
          </a:p>
        </p:txBody>
      </p:sp>
      <p:sp>
        <p:nvSpPr>
          <p:cNvPr id="6" name="Content Placeholder 2"/>
          <p:cNvSpPr>
            <a:spLocks noGrp="1"/>
          </p:cNvSpPr>
          <p:nvPr>
            <p:ph idx="1"/>
          </p:nvPr>
        </p:nvSpPr>
        <p:spPr/>
        <p:txBody>
          <a:bodyPr/>
          <a:lstStyle/>
          <a:p>
            <a:r>
              <a:rPr lang="en-US" dirty="0" smtClean="0"/>
              <a:t>Epilepsy terminology updated</a:t>
            </a:r>
          </a:p>
          <a:p>
            <a:pPr lvl="1"/>
            <a:r>
              <a:rPr lang="en-US" dirty="0" smtClean="0"/>
              <a:t>Localization-related idiopathic</a:t>
            </a:r>
          </a:p>
          <a:p>
            <a:pPr lvl="1"/>
            <a:r>
              <a:rPr lang="en-US" dirty="0" smtClean="0"/>
              <a:t>Generalized idiopathic</a:t>
            </a:r>
          </a:p>
          <a:p>
            <a:pPr lvl="1"/>
            <a:r>
              <a:rPr lang="en-US" dirty="0" smtClean="0"/>
              <a:t>Special epileptic syndromes</a:t>
            </a:r>
          </a:p>
          <a:p>
            <a:r>
              <a:rPr lang="en-US" dirty="0" smtClean="0"/>
              <a:t>Provides specificity for</a:t>
            </a:r>
          </a:p>
          <a:p>
            <a:pPr lvl="1"/>
            <a:r>
              <a:rPr lang="en-US" dirty="0" smtClean="0"/>
              <a:t>Seizures of localized onset</a:t>
            </a:r>
          </a:p>
          <a:p>
            <a:pPr lvl="1"/>
            <a:r>
              <a:rPr lang="en-US" dirty="0" smtClean="0"/>
              <a:t>Complex partial seizures</a:t>
            </a:r>
          </a:p>
          <a:p>
            <a:pPr lvl="1"/>
            <a:r>
              <a:rPr lang="en-US" dirty="0" smtClean="0"/>
              <a:t>Intractable</a:t>
            </a:r>
          </a:p>
          <a:p>
            <a:pPr lvl="1"/>
            <a:r>
              <a:rPr lang="en-US" dirty="0" smtClean="0"/>
              <a:t>Status </a:t>
            </a:r>
            <a:r>
              <a:rPr lang="en-US" dirty="0" err="1" smtClean="0"/>
              <a:t>epilepticus</a:t>
            </a: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of Eyes and </a:t>
            </a:r>
            <a:r>
              <a:rPr lang="en-US" dirty="0" err="1" smtClean="0"/>
              <a:t>Adnexa</a:t>
            </a:r>
            <a:r>
              <a:rPr lang="en-US" dirty="0" smtClean="0"/>
              <a:t/>
            </a:r>
            <a:br>
              <a:rPr lang="en-US" dirty="0" smtClean="0"/>
            </a:br>
            <a:r>
              <a:rPr lang="en-US" dirty="0" smtClean="0"/>
              <a:t>H00-H59</a:t>
            </a:r>
            <a:endParaRPr lang="en-US" dirty="0"/>
          </a:p>
        </p:txBody>
      </p:sp>
      <p:pic>
        <p:nvPicPr>
          <p:cNvPr id="6" name="Picture 2" descr="http://visualsonline.cancer.gov/retrieve.cfm?imageid=1767&amp;dpi=72&amp;fileformat=jpg"/>
          <p:cNvPicPr>
            <a:picLocks noGrp="1" noChangeAspect="1" noChangeArrowheads="1"/>
          </p:cNvPicPr>
          <p:nvPr>
            <p:ph sz="half" idx="2"/>
          </p:nvPr>
        </p:nvPicPr>
        <p:blipFill>
          <a:blip r:embed="rId2" cstate="print"/>
          <a:srcRect/>
          <a:stretch>
            <a:fillRect/>
          </a:stretch>
        </p:blipFill>
        <p:spPr bwMode="auto">
          <a:xfrm>
            <a:off x="4648200" y="2359151"/>
            <a:ext cx="4038600" cy="3008061"/>
          </a:xfrm>
          <a:prstGeom prst="rect">
            <a:avLst/>
          </a:prstGeom>
          <a:noFill/>
          <a:ln w="9525">
            <a:noFill/>
            <a:miter lim="800000"/>
            <a:headEnd/>
            <a:tailEnd/>
          </a:ln>
        </p:spPr>
      </p:pic>
      <p:sp>
        <p:nvSpPr>
          <p:cNvPr id="7" name="Content Placeholder 2"/>
          <p:cNvSpPr>
            <a:spLocks noGrp="1"/>
          </p:cNvSpPr>
          <p:nvPr>
            <p:ph sz="half" idx="1"/>
          </p:nvPr>
        </p:nvSpPr>
        <p:spPr/>
        <p:txBody>
          <a:bodyPr/>
          <a:lstStyle/>
          <a:p>
            <a:r>
              <a:rPr lang="en-US" dirty="0" smtClean="0"/>
              <a:t>Concept of laterality</a:t>
            </a:r>
          </a:p>
          <a:p>
            <a:pPr lvl="1"/>
            <a:r>
              <a:rPr lang="en-US" dirty="0" smtClean="0"/>
              <a:t>Right</a:t>
            </a:r>
          </a:p>
          <a:p>
            <a:pPr lvl="1"/>
            <a:r>
              <a:rPr lang="en-US" dirty="0" smtClean="0"/>
              <a:t>Left</a:t>
            </a:r>
          </a:p>
          <a:p>
            <a:pPr lvl="1"/>
            <a:r>
              <a:rPr lang="en-US" dirty="0" smtClean="0"/>
              <a:t>Bilateral</a:t>
            </a:r>
          </a:p>
          <a:p>
            <a:pPr lvl="1"/>
            <a:r>
              <a:rPr lang="en-US" dirty="0" smtClean="0"/>
              <a:t>Unspecified</a:t>
            </a:r>
          </a:p>
          <a:p>
            <a:pPr lvl="1"/>
            <a:endParaRPr lang="en-US" dirty="0" smtClean="0"/>
          </a:p>
          <a:p>
            <a:pPr lvl="1"/>
            <a:endParaRPr lang="en-US" dirty="0" smtClean="0"/>
          </a:p>
          <a:p>
            <a:pPr lvl="1">
              <a:buFont typeface="Courier New" pitchFamily="49" charset="0"/>
              <a:buNone/>
            </a:pPr>
            <a:endParaRPr lang="en-US" dirty="0" smtClean="0"/>
          </a:p>
        </p:txBody>
      </p:sp>
      <p:sp>
        <p:nvSpPr>
          <p:cNvPr id="8" name="TextBox 7"/>
          <p:cNvSpPr txBox="1"/>
          <p:nvPr/>
        </p:nvSpPr>
        <p:spPr>
          <a:xfrm>
            <a:off x="228600" y="4114800"/>
            <a:ext cx="4114800" cy="646331"/>
          </a:xfrm>
          <a:prstGeom prst="rect">
            <a:avLst/>
          </a:prstGeom>
          <a:solidFill>
            <a:schemeClr val="accent1">
              <a:lumMod val="90000"/>
            </a:schemeClr>
          </a:solidFill>
        </p:spPr>
        <p:txBody>
          <a:bodyPr wrap="square">
            <a:spAutoFit/>
          </a:bodyPr>
          <a:lstStyle/>
          <a:p>
            <a:pPr>
              <a:defRPr/>
            </a:pPr>
            <a:r>
              <a:rPr lang="en-US" dirty="0">
                <a:latin typeface="Arial" pitchFamily="34" charset="0"/>
              </a:rPr>
              <a:t>If bilateral is not available, assign code for right and left.</a:t>
            </a:r>
          </a:p>
        </p:txBody>
      </p:sp>
      <p:sp>
        <p:nvSpPr>
          <p:cNvPr id="9" name="Rectangle 8"/>
          <p:cNvSpPr/>
          <p:nvPr/>
        </p:nvSpPr>
        <p:spPr>
          <a:xfrm>
            <a:off x="6705600" y="1295400"/>
            <a:ext cx="187743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 </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7</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of Ear and Mastoid Process</a:t>
            </a:r>
            <a:br>
              <a:rPr lang="en-US" dirty="0" smtClean="0"/>
            </a:br>
            <a:r>
              <a:rPr lang="en-US" dirty="0" smtClean="0"/>
              <a:t>H60-H95</a:t>
            </a:r>
            <a:endParaRPr lang="en-US" dirty="0"/>
          </a:p>
        </p:txBody>
      </p:sp>
      <p:sp>
        <p:nvSpPr>
          <p:cNvPr id="6" name="Content Placeholder 24"/>
          <p:cNvSpPr>
            <a:spLocks noGrp="1"/>
          </p:cNvSpPr>
          <p:nvPr>
            <p:ph idx="1"/>
          </p:nvPr>
        </p:nvSpPr>
        <p:spPr/>
        <p:txBody>
          <a:bodyPr>
            <a:normAutofit/>
          </a:bodyPr>
          <a:lstStyle/>
          <a:p>
            <a:r>
              <a:rPr lang="en-US" dirty="0" err="1" smtClean="0"/>
              <a:t>Otitis</a:t>
            </a:r>
            <a:r>
              <a:rPr lang="en-US" dirty="0" smtClean="0"/>
              <a:t> media</a:t>
            </a:r>
          </a:p>
          <a:p>
            <a:r>
              <a:rPr lang="en-US" sz="2400" dirty="0" smtClean="0"/>
              <a:t>Use additional code for any associated perforated tympanic membrane (H72.-)</a:t>
            </a:r>
          </a:p>
          <a:p>
            <a:r>
              <a:rPr lang="en-US" sz="2400" dirty="0" smtClean="0"/>
              <a:t>Use additional code to identify</a:t>
            </a:r>
          </a:p>
          <a:p>
            <a:pPr lvl="1"/>
            <a:r>
              <a:rPr lang="en-US" sz="2200" dirty="0" smtClean="0"/>
              <a:t>Exposure to environmental tobacco smoke (Z77.22)</a:t>
            </a:r>
          </a:p>
          <a:p>
            <a:pPr lvl="1"/>
            <a:r>
              <a:rPr lang="en-US" sz="2200" dirty="0" smtClean="0"/>
              <a:t>Exposure to tobacco smoke in the </a:t>
            </a:r>
            <a:r>
              <a:rPr lang="en-US" sz="2200" dirty="0" err="1" smtClean="0"/>
              <a:t>perinatal</a:t>
            </a:r>
            <a:r>
              <a:rPr lang="en-US" sz="2200" dirty="0" smtClean="0"/>
              <a:t> period (P96.81)</a:t>
            </a:r>
          </a:p>
          <a:p>
            <a:pPr lvl="1"/>
            <a:r>
              <a:rPr lang="en-US" sz="2200" dirty="0" smtClean="0"/>
              <a:t>History of tobacco use (Z87.891)</a:t>
            </a:r>
          </a:p>
          <a:p>
            <a:pPr lvl="1"/>
            <a:r>
              <a:rPr lang="en-US" sz="2200" dirty="0" smtClean="0"/>
              <a:t>Occupational exposure to environmental tobacco smoke (Z57.31)</a:t>
            </a:r>
          </a:p>
          <a:p>
            <a:pPr lvl="1"/>
            <a:r>
              <a:rPr lang="en-US" sz="2200" dirty="0" smtClean="0"/>
              <a:t>Tobacco dependence (F17.-)</a:t>
            </a:r>
          </a:p>
          <a:p>
            <a:pPr lvl="1"/>
            <a:r>
              <a:rPr lang="en-US" sz="2200" dirty="0" smtClean="0"/>
              <a:t>Tobacco use (Z72.0)</a:t>
            </a:r>
          </a:p>
          <a:p>
            <a:endParaRPr lang="en-US" dirty="0" smtClean="0"/>
          </a:p>
        </p:txBody>
      </p:sp>
      <p:sp>
        <p:nvSpPr>
          <p:cNvPr id="4" name="Rectangle 3"/>
          <p:cNvSpPr/>
          <p:nvPr/>
        </p:nvSpPr>
        <p:spPr>
          <a:xfrm>
            <a:off x="6858000" y="1143000"/>
            <a:ext cx="187743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 8</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Diseases of the Circulatory System</a:t>
            </a:r>
            <a:br>
              <a:rPr lang="en-US" dirty="0" smtClean="0"/>
            </a:br>
            <a:r>
              <a:rPr lang="en-US" dirty="0" smtClean="0"/>
              <a:t>I00-I99</a:t>
            </a:r>
            <a:endParaRPr lang="en-US" dirty="0"/>
          </a:p>
        </p:txBody>
      </p:sp>
      <p:sp>
        <p:nvSpPr>
          <p:cNvPr id="6" name="Content Placeholder 2"/>
          <p:cNvSpPr>
            <a:spLocks noGrp="1"/>
          </p:cNvSpPr>
          <p:nvPr>
            <p:ph idx="1"/>
          </p:nvPr>
        </p:nvSpPr>
        <p:spPr/>
        <p:txBody>
          <a:bodyPr>
            <a:normAutofit lnSpcReduction="10000"/>
          </a:bodyPr>
          <a:lstStyle/>
          <a:p>
            <a:r>
              <a:rPr lang="en-US" dirty="0" smtClean="0"/>
              <a:t>Type of hypertension not used as an axis </a:t>
            </a:r>
          </a:p>
          <a:p>
            <a:r>
              <a:rPr lang="en-US" dirty="0" smtClean="0"/>
              <a:t>Acute MI codes changed from 8 weeks to 4 weeks </a:t>
            </a:r>
            <a:br>
              <a:rPr lang="en-US" dirty="0" smtClean="0"/>
            </a:br>
            <a:r>
              <a:rPr lang="en-US" dirty="0" smtClean="0"/>
              <a:t>or less</a:t>
            </a:r>
          </a:p>
          <a:p>
            <a:r>
              <a:rPr lang="en-US" dirty="0" smtClean="0"/>
              <a:t>I21  Initial AMIs</a:t>
            </a:r>
          </a:p>
          <a:p>
            <a:r>
              <a:rPr lang="en-US" dirty="0" smtClean="0"/>
              <a:t>I22  Subsequent AMIs</a:t>
            </a:r>
          </a:p>
          <a:p>
            <a:pPr lvl="1"/>
            <a:r>
              <a:rPr lang="en-US" dirty="0" smtClean="0"/>
              <a:t>A code from category I22 must be used in conjunction with a code from category I21. </a:t>
            </a:r>
          </a:p>
          <a:p>
            <a:pPr lvl="1"/>
            <a:r>
              <a:rPr lang="en-US" dirty="0" smtClean="0"/>
              <a:t>Category I22 is never used alone.  </a:t>
            </a:r>
          </a:p>
          <a:p>
            <a:pPr lvl="1"/>
            <a:r>
              <a:rPr lang="en-US" dirty="0" smtClean="0"/>
              <a:t>The sequencing of the I22 and I21 codes depends on the circumstances of the encounter. </a:t>
            </a:r>
          </a:p>
          <a:p>
            <a:endParaRPr lang="en-US" dirty="0" smtClean="0"/>
          </a:p>
        </p:txBody>
      </p:sp>
      <p:sp>
        <p:nvSpPr>
          <p:cNvPr id="5" name="Rectangle 4"/>
          <p:cNvSpPr/>
          <p:nvPr/>
        </p:nvSpPr>
        <p:spPr>
          <a:xfrm>
            <a:off x="7266562" y="990600"/>
            <a:ext cx="187743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 9</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of the Respiratory System</a:t>
            </a:r>
            <a:br>
              <a:rPr lang="en-US" dirty="0" smtClean="0"/>
            </a:br>
            <a:r>
              <a:rPr lang="en-US" dirty="0" smtClean="0"/>
              <a:t>J00-J99</a:t>
            </a:r>
            <a:endParaRPr lang="en-US" dirty="0"/>
          </a:p>
        </p:txBody>
      </p:sp>
      <p:sp>
        <p:nvSpPr>
          <p:cNvPr id="4" name="Content Placeholder 2"/>
          <p:cNvSpPr>
            <a:spLocks noGrp="1"/>
          </p:cNvSpPr>
          <p:nvPr>
            <p:ph idx="1"/>
          </p:nvPr>
        </p:nvSpPr>
        <p:spPr/>
        <p:txBody>
          <a:bodyPr/>
          <a:lstStyle/>
          <a:p>
            <a:r>
              <a:rPr lang="en-US" dirty="0" smtClean="0"/>
              <a:t>New terminology for asthma </a:t>
            </a:r>
          </a:p>
          <a:p>
            <a:pPr lvl="1"/>
            <a:r>
              <a:rPr lang="en-US" dirty="0" smtClean="0"/>
              <a:t>Mild intermittent</a:t>
            </a:r>
          </a:p>
          <a:p>
            <a:pPr lvl="1"/>
            <a:r>
              <a:rPr lang="en-US" dirty="0" smtClean="0"/>
              <a:t>Mild persistent</a:t>
            </a:r>
          </a:p>
          <a:p>
            <a:pPr lvl="1"/>
            <a:r>
              <a:rPr lang="en-US" dirty="0" smtClean="0"/>
              <a:t>Moderate persistent</a:t>
            </a:r>
          </a:p>
          <a:p>
            <a:pPr lvl="1"/>
            <a:r>
              <a:rPr lang="en-US" dirty="0" smtClean="0"/>
              <a:t>Severe persistent</a:t>
            </a:r>
          </a:p>
          <a:p>
            <a:r>
              <a:rPr lang="en-US" dirty="0" smtClean="0"/>
              <a:t>Respiratory condition in more than 1 site </a:t>
            </a:r>
            <a:br>
              <a:rPr lang="en-US" dirty="0" smtClean="0"/>
            </a:br>
            <a:r>
              <a:rPr lang="en-US" dirty="0" smtClean="0"/>
              <a:t>(not specifically indexed) classified to lower </a:t>
            </a:r>
            <a:br>
              <a:rPr lang="en-US" dirty="0" smtClean="0"/>
            </a:br>
            <a:r>
              <a:rPr lang="en-US" dirty="0" smtClean="0"/>
              <a:t>anatomic site</a:t>
            </a:r>
          </a:p>
          <a:p>
            <a:r>
              <a:rPr lang="en-US" dirty="0" smtClean="0"/>
              <a:t>Additional code notes</a:t>
            </a:r>
          </a:p>
        </p:txBody>
      </p:sp>
      <p:sp>
        <p:nvSpPr>
          <p:cNvPr id="5" name="Rectangle 4"/>
          <p:cNvSpPr/>
          <p:nvPr/>
        </p:nvSpPr>
        <p:spPr>
          <a:xfrm>
            <a:off x="6553200" y="1676400"/>
            <a:ext cx="206979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Ch.10</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Asthma Severity</a:t>
            </a:r>
            <a:endParaRPr lang="en-US" dirty="0"/>
          </a:p>
        </p:txBody>
      </p:sp>
      <p:sp>
        <p:nvSpPr>
          <p:cNvPr id="3" name="Content Placeholder 2"/>
          <p:cNvSpPr>
            <a:spLocks noGrp="1"/>
          </p:cNvSpPr>
          <p:nvPr>
            <p:ph idx="1"/>
          </p:nvPr>
        </p:nvSpPr>
        <p:spPr>
          <a:xfrm>
            <a:off x="457200" y="1524000"/>
            <a:ext cx="8229600" cy="4953000"/>
          </a:xfrm>
        </p:spPr>
        <p:txBody>
          <a:bodyPr/>
          <a:lstStyle/>
          <a:p>
            <a:pPr fontAlgn="t"/>
            <a:r>
              <a:rPr lang="en-US" b="1" dirty="0" smtClean="0"/>
              <a:t>Frequency of Daytime Symptoms</a:t>
            </a:r>
          </a:p>
          <a:p>
            <a:pPr fontAlgn="t"/>
            <a:r>
              <a:rPr lang="en-US" dirty="0" smtClean="0"/>
              <a:t>Intermittent</a:t>
            </a:r>
          </a:p>
          <a:p>
            <a:pPr lvl="1" fontAlgn="t"/>
            <a:r>
              <a:rPr lang="en-US" dirty="0" smtClean="0"/>
              <a:t>Less than or equal to 2 times per week</a:t>
            </a:r>
          </a:p>
          <a:p>
            <a:pPr fontAlgn="t"/>
            <a:r>
              <a:rPr lang="en-US" dirty="0" smtClean="0"/>
              <a:t>Mild Persistent</a:t>
            </a:r>
          </a:p>
          <a:p>
            <a:pPr lvl="1" fontAlgn="t"/>
            <a:r>
              <a:rPr lang="en-US" dirty="0" smtClean="0"/>
              <a:t>More than 2 times per week</a:t>
            </a:r>
          </a:p>
          <a:p>
            <a:pPr fontAlgn="t"/>
            <a:r>
              <a:rPr lang="en-US" dirty="0" smtClean="0"/>
              <a:t>Moderate Persistent</a:t>
            </a:r>
          </a:p>
          <a:p>
            <a:pPr lvl="1" fontAlgn="t"/>
            <a:r>
              <a:rPr lang="en-US" dirty="0" smtClean="0"/>
              <a:t>Daily.  May restrict physical activity</a:t>
            </a:r>
          </a:p>
          <a:p>
            <a:pPr fontAlgn="t"/>
            <a:r>
              <a:rPr lang="en-US" dirty="0" smtClean="0"/>
              <a:t>Severe Persistent</a:t>
            </a:r>
          </a:p>
          <a:p>
            <a:pPr lvl="1" fontAlgn="t"/>
            <a:r>
              <a:rPr lang="en-US" dirty="0" smtClean="0"/>
              <a:t>Throughout the day.  Frequent severe attacks limiting ability to breathe.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457200" y="274638"/>
            <a:ext cx="8229600" cy="1143000"/>
          </a:xfrm>
        </p:spPr>
        <p:txBody>
          <a:bodyPr/>
          <a:lstStyle/>
          <a:p>
            <a:r>
              <a:rPr lang="en-US" smtClean="0"/>
              <a:t>Who will be affected?</a:t>
            </a:r>
          </a:p>
        </p:txBody>
      </p:sp>
      <p:sp>
        <p:nvSpPr>
          <p:cNvPr id="9219" name="Text Placeholder 4"/>
          <p:cNvSpPr>
            <a:spLocks noGrp="1"/>
          </p:cNvSpPr>
          <p:nvPr>
            <p:ph type="body" idx="1"/>
          </p:nvPr>
        </p:nvSpPr>
        <p:spPr>
          <a:xfrm>
            <a:off x="457200" y="1535113"/>
            <a:ext cx="4040188" cy="639762"/>
          </a:xfrm>
        </p:spPr>
        <p:txBody>
          <a:bodyPr/>
          <a:lstStyle/>
          <a:p>
            <a:r>
              <a:rPr lang="en-US" smtClean="0"/>
              <a:t>ICD-10-CM	</a:t>
            </a:r>
          </a:p>
        </p:txBody>
      </p:sp>
      <p:sp>
        <p:nvSpPr>
          <p:cNvPr id="9220" name="Content Placeholder 5"/>
          <p:cNvSpPr>
            <a:spLocks noGrp="1"/>
          </p:cNvSpPr>
          <p:nvPr>
            <p:ph sz="half" idx="2"/>
          </p:nvPr>
        </p:nvSpPr>
        <p:spPr>
          <a:xfrm>
            <a:off x="457200" y="2174875"/>
            <a:ext cx="4040188" cy="3006725"/>
          </a:xfrm>
        </p:spPr>
        <p:txBody>
          <a:bodyPr/>
          <a:lstStyle/>
          <a:p>
            <a:r>
              <a:rPr lang="en-US" smtClean="0"/>
              <a:t>Used by </a:t>
            </a:r>
            <a:r>
              <a:rPr lang="en-US" i="1" smtClean="0"/>
              <a:t>all healthcare providers</a:t>
            </a:r>
            <a:r>
              <a:rPr lang="en-US" smtClean="0"/>
              <a:t> </a:t>
            </a:r>
            <a:r>
              <a:rPr lang="en-US" i="1" smtClean="0"/>
              <a:t>in all settings </a:t>
            </a:r>
            <a:r>
              <a:rPr lang="en-US" smtClean="0"/>
              <a:t>to assign and/or interpret </a:t>
            </a:r>
            <a:r>
              <a:rPr lang="en-US" b="1" smtClean="0"/>
              <a:t>diagnoses</a:t>
            </a:r>
            <a:r>
              <a:rPr lang="en-US" smtClean="0"/>
              <a:t>.</a:t>
            </a:r>
          </a:p>
          <a:p>
            <a:pPr lvl="1"/>
            <a:r>
              <a:rPr lang="en-US" smtClean="0"/>
              <a:t>Principal/Primary diagnosis</a:t>
            </a:r>
          </a:p>
          <a:p>
            <a:pPr lvl="1"/>
            <a:r>
              <a:rPr lang="en-US" smtClean="0"/>
              <a:t>Secondary diagnosis</a:t>
            </a:r>
          </a:p>
        </p:txBody>
      </p:sp>
      <p:sp>
        <p:nvSpPr>
          <p:cNvPr id="9221" name="Text Placeholder 6"/>
          <p:cNvSpPr>
            <a:spLocks noGrp="1"/>
          </p:cNvSpPr>
          <p:nvPr>
            <p:ph type="body" sz="quarter" idx="3"/>
          </p:nvPr>
        </p:nvSpPr>
        <p:spPr>
          <a:xfrm>
            <a:off x="4645025" y="1535113"/>
            <a:ext cx="4041775" cy="639762"/>
          </a:xfrm>
        </p:spPr>
        <p:txBody>
          <a:bodyPr/>
          <a:lstStyle/>
          <a:p>
            <a:r>
              <a:rPr lang="en-US" smtClean="0"/>
              <a:t>ICD-10-PCS</a:t>
            </a:r>
          </a:p>
        </p:txBody>
      </p:sp>
      <p:sp>
        <p:nvSpPr>
          <p:cNvPr id="9222" name="Content Placeholder 7"/>
          <p:cNvSpPr>
            <a:spLocks noGrp="1"/>
          </p:cNvSpPr>
          <p:nvPr>
            <p:ph sz="quarter" idx="4"/>
          </p:nvPr>
        </p:nvSpPr>
        <p:spPr>
          <a:xfrm>
            <a:off x="4645025" y="2174875"/>
            <a:ext cx="4041775" cy="3006725"/>
          </a:xfrm>
        </p:spPr>
        <p:txBody>
          <a:bodyPr/>
          <a:lstStyle/>
          <a:p>
            <a:r>
              <a:rPr lang="en-US" smtClean="0"/>
              <a:t>Will capture </a:t>
            </a:r>
            <a:r>
              <a:rPr lang="en-US" i="1" smtClean="0"/>
              <a:t>inpatient</a:t>
            </a:r>
            <a:r>
              <a:rPr lang="en-US" smtClean="0"/>
              <a:t> </a:t>
            </a:r>
            <a:r>
              <a:rPr lang="en-US" i="1" smtClean="0"/>
              <a:t>procedures</a:t>
            </a:r>
            <a:r>
              <a:rPr lang="en-US" smtClean="0"/>
              <a:t> for acute care hospital claims.</a:t>
            </a:r>
          </a:p>
        </p:txBody>
      </p:sp>
      <p:sp>
        <p:nvSpPr>
          <p:cNvPr id="9223" name="TextBox 8"/>
          <p:cNvSpPr txBox="1">
            <a:spLocks noChangeArrowheads="1"/>
          </p:cNvSpPr>
          <p:nvPr/>
        </p:nvSpPr>
        <p:spPr bwMode="auto">
          <a:xfrm>
            <a:off x="0" y="4953000"/>
            <a:ext cx="8686800" cy="1255713"/>
          </a:xfrm>
          <a:prstGeom prst="rect">
            <a:avLst/>
          </a:prstGeom>
          <a:noFill/>
          <a:ln w="9525">
            <a:noFill/>
            <a:miter lim="800000"/>
            <a:headEnd/>
            <a:tailEnd/>
          </a:ln>
        </p:spPr>
        <p:txBody>
          <a:bodyPr>
            <a:spAutoFit/>
          </a:bodyPr>
          <a:lstStyle/>
          <a:p>
            <a:pPr lvl="1" algn="ctr">
              <a:lnSpc>
                <a:spcPct val="95000"/>
              </a:lnSpc>
              <a:spcBef>
                <a:spcPts val="300"/>
              </a:spcBef>
              <a:spcAft>
                <a:spcPts val="300"/>
              </a:spcAft>
            </a:pPr>
            <a:r>
              <a:rPr lang="en-US" sz="2300"/>
              <a:t>Professionals and the outpatient setting</a:t>
            </a:r>
          </a:p>
          <a:p>
            <a:pPr lvl="1" algn="ctr">
              <a:lnSpc>
                <a:spcPct val="95000"/>
              </a:lnSpc>
              <a:spcBef>
                <a:spcPts val="300"/>
              </a:spcBef>
              <a:spcAft>
                <a:spcPts val="300"/>
              </a:spcAft>
            </a:pPr>
            <a:r>
              <a:rPr lang="en-US" sz="2300"/>
              <a:t> (Medicare Part B claims) will continue to use</a:t>
            </a:r>
          </a:p>
          <a:p>
            <a:pPr lvl="1" algn="ctr">
              <a:lnSpc>
                <a:spcPct val="95000"/>
              </a:lnSpc>
              <a:spcBef>
                <a:spcPts val="300"/>
              </a:spcBef>
              <a:spcAft>
                <a:spcPts val="300"/>
              </a:spcAft>
            </a:pPr>
            <a:r>
              <a:rPr lang="en-US" sz="2300"/>
              <a:t> Current Procedural Terminology (CPT) codes.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p:cNvSpPr>
            <a:spLocks noGrp="1"/>
          </p:cNvSpPr>
          <p:nvPr>
            <p:ph idx="1"/>
          </p:nvPr>
        </p:nvSpPr>
        <p:spPr bwMode="auto">
          <a:custGeom>
            <a:avLst/>
            <a:gdLst>
              <a:gd name="T0" fmla="*/ 1024 w 1078"/>
              <a:gd name="T1" fmla="*/ 1123 h 812"/>
              <a:gd name="T2" fmla="*/ 0 w 1078"/>
              <a:gd name="T3" fmla="*/ 1014 h 812"/>
              <a:gd name="T4" fmla="*/ 52 w 1078"/>
              <a:gd name="T5" fmla="*/ 0 h 812"/>
              <a:gd name="T6" fmla="*/ 1078 w 1078"/>
              <a:gd name="T7" fmla="*/ 109 h 812"/>
              <a:gd name="T8" fmla="*/ 1024 w 1078"/>
              <a:gd name="T9" fmla="*/ 1123 h 812"/>
              <a:gd name="T10" fmla="*/ 0 60000 65536"/>
              <a:gd name="T11" fmla="*/ 0 60000 65536"/>
              <a:gd name="T12" fmla="*/ 0 60000 65536"/>
              <a:gd name="T13" fmla="*/ 0 60000 65536"/>
              <a:gd name="T14" fmla="*/ 0 60000 65536"/>
              <a:gd name="T15" fmla="*/ 0 w 1078"/>
              <a:gd name="T16" fmla="*/ 0 h 812"/>
              <a:gd name="T17" fmla="*/ 1078 w 1078"/>
              <a:gd name="T18" fmla="*/ 812 h 812"/>
            </a:gdLst>
            <a:ahLst/>
            <a:cxnLst>
              <a:cxn ang="T10">
                <a:pos x="T0" y="T1"/>
              </a:cxn>
              <a:cxn ang="T11">
                <a:pos x="T2" y="T3"/>
              </a:cxn>
              <a:cxn ang="T12">
                <a:pos x="T4" y="T5"/>
              </a:cxn>
              <a:cxn ang="T13">
                <a:pos x="T6" y="T7"/>
              </a:cxn>
              <a:cxn ang="T14">
                <a:pos x="T8" y="T9"/>
              </a:cxn>
            </a:cxnLst>
            <a:rect l="T15" t="T16" r="T17" b="T18"/>
            <a:pathLst>
              <a:path w="1078" h="812">
                <a:moveTo>
                  <a:pt x="1024" y="812"/>
                </a:moveTo>
                <a:lnTo>
                  <a:pt x="0" y="734"/>
                </a:lnTo>
                <a:lnTo>
                  <a:pt x="52" y="0"/>
                </a:lnTo>
                <a:lnTo>
                  <a:pt x="1078" y="78"/>
                </a:lnTo>
                <a:lnTo>
                  <a:pt x="1024" y="812"/>
                </a:lnTo>
                <a:close/>
              </a:path>
            </a:pathLst>
          </a:custGeom>
          <a:solidFill>
            <a:srgbClr val="F7F7EF"/>
          </a:solidFill>
          <a:ln w="9525">
            <a:noFill/>
            <a:round/>
            <a:headEnd/>
            <a:tailEnd/>
          </a:ln>
        </p:spPr>
        <p:txBody>
          <a:bodyPr tIns="365760"/>
          <a:lstStyle/>
          <a:p>
            <a:endParaRPr lang="en-US" sz="2800" b="1" dirty="0">
              <a:cs typeface="Arial" charset="0"/>
            </a:endParaRPr>
          </a:p>
          <a:p>
            <a:r>
              <a:rPr lang="en-US" sz="2300" b="1" dirty="0">
                <a:cs typeface="Arial" charset="0"/>
              </a:rPr>
              <a:t>Coding Note: </a:t>
            </a:r>
            <a:r>
              <a:rPr lang="en-US" sz="2300" dirty="0"/>
              <a:t>In the Tabular there is an</a:t>
            </a:r>
            <a:r>
              <a:rPr lang="en-US" sz="2300" i="1" dirty="0"/>
              <a:t> Excludes2 </a:t>
            </a:r>
            <a:r>
              <a:rPr lang="en-US" sz="2300" dirty="0"/>
              <a:t>note under category J45 for asthma with chronic obstructive pulmonary disease. By definition, when an </a:t>
            </a:r>
            <a:r>
              <a:rPr lang="en-US" sz="2300" i="1" dirty="0"/>
              <a:t>Excludes2</a:t>
            </a:r>
            <a:r>
              <a:rPr lang="en-US" sz="2300" dirty="0"/>
              <a:t> note appears under a code, it is acceptable to use both the code and the excluded code together if the patient has both conditions at the same time.</a:t>
            </a:r>
            <a:r>
              <a:rPr lang="en-US" sz="2300" b="1" dirty="0">
                <a:cs typeface="Arial"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of the Digestive System</a:t>
            </a:r>
            <a:br>
              <a:rPr lang="en-US" dirty="0" smtClean="0"/>
            </a:br>
            <a:r>
              <a:rPr lang="en-US" dirty="0" smtClean="0"/>
              <a:t>K00-K95</a:t>
            </a:r>
            <a:endParaRPr lang="en-US" dirty="0"/>
          </a:p>
        </p:txBody>
      </p:sp>
      <p:sp>
        <p:nvSpPr>
          <p:cNvPr id="3" name="Content Placeholder 2"/>
          <p:cNvSpPr>
            <a:spLocks noGrp="1"/>
          </p:cNvSpPr>
          <p:nvPr>
            <p:ph idx="1"/>
          </p:nvPr>
        </p:nvSpPr>
        <p:spPr/>
        <p:txBody>
          <a:bodyPr/>
          <a:lstStyle/>
          <a:p>
            <a:r>
              <a:rPr lang="en-US" dirty="0" smtClean="0"/>
              <a:t>New subchapters</a:t>
            </a:r>
          </a:p>
          <a:p>
            <a:pPr lvl="1"/>
            <a:r>
              <a:rPr lang="en-US" dirty="0" smtClean="0"/>
              <a:t>Diseases of the liver</a:t>
            </a:r>
          </a:p>
          <a:p>
            <a:r>
              <a:rPr lang="en-US" dirty="0" smtClean="0"/>
              <a:t>Terminology changes</a:t>
            </a:r>
          </a:p>
          <a:p>
            <a:pPr lvl="1"/>
            <a:r>
              <a:rPr lang="en-US" dirty="0" smtClean="0"/>
              <a:t>Hemorrhage is used when referring to ulcers</a:t>
            </a:r>
          </a:p>
          <a:p>
            <a:pPr lvl="1"/>
            <a:r>
              <a:rPr lang="en-US" dirty="0" smtClean="0"/>
              <a:t>Bleeding is used when classifying gastritis, </a:t>
            </a:r>
            <a:r>
              <a:rPr lang="en-US" dirty="0" err="1" smtClean="0"/>
              <a:t>duodenitis</a:t>
            </a:r>
            <a:r>
              <a:rPr lang="en-US" dirty="0" smtClean="0"/>
              <a:t>, </a:t>
            </a:r>
            <a:r>
              <a:rPr lang="en-US" dirty="0" err="1" smtClean="0"/>
              <a:t>diverticulosis</a:t>
            </a:r>
            <a:r>
              <a:rPr lang="en-US" dirty="0" smtClean="0"/>
              <a:t>, and diverticulitis</a:t>
            </a:r>
          </a:p>
          <a:p>
            <a:r>
              <a:rPr lang="en-US" dirty="0" smtClean="0"/>
              <a:t>K50, </a:t>
            </a:r>
            <a:r>
              <a:rPr lang="en-US" dirty="0" err="1" smtClean="0"/>
              <a:t>Crohn’s</a:t>
            </a:r>
            <a:r>
              <a:rPr lang="en-US" dirty="0" smtClean="0"/>
              <a:t> disease</a:t>
            </a:r>
          </a:p>
          <a:p>
            <a:pPr lvl="1"/>
            <a:r>
              <a:rPr lang="en-US" dirty="0" smtClean="0"/>
              <a:t>Expanded to the fourth, fifth, and sixth character</a:t>
            </a:r>
          </a:p>
          <a:p>
            <a:pPr lvl="1"/>
            <a:r>
              <a:rPr lang="en-US" dirty="0" smtClean="0"/>
              <a:t>Specifies the site of the </a:t>
            </a:r>
            <a:r>
              <a:rPr lang="en-US" dirty="0" err="1" smtClean="0"/>
              <a:t>Crohn’s</a:t>
            </a:r>
            <a:r>
              <a:rPr lang="en-US" dirty="0" smtClean="0"/>
              <a:t> and </a:t>
            </a:r>
          </a:p>
          <a:p>
            <a:pPr lvl="1"/>
            <a:r>
              <a:rPr lang="en-US" dirty="0" smtClean="0"/>
              <a:t>If a complication is present</a:t>
            </a:r>
            <a:endParaRPr lang="en-US" dirty="0"/>
          </a:p>
        </p:txBody>
      </p:sp>
      <p:sp>
        <p:nvSpPr>
          <p:cNvPr id="4" name="Rectangle 3"/>
          <p:cNvSpPr/>
          <p:nvPr/>
        </p:nvSpPr>
        <p:spPr>
          <a:xfrm>
            <a:off x="6477000" y="1524000"/>
            <a:ext cx="2223942"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 11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of Skin and Subcutaneous Tissue  L00-L99</a:t>
            </a:r>
            <a:endParaRPr lang="en-US" dirty="0"/>
          </a:p>
        </p:txBody>
      </p:sp>
      <p:sp>
        <p:nvSpPr>
          <p:cNvPr id="4" name="Content Placeholder 2"/>
          <p:cNvSpPr>
            <a:spLocks noGrp="1"/>
          </p:cNvSpPr>
          <p:nvPr>
            <p:ph idx="1"/>
          </p:nvPr>
        </p:nvSpPr>
        <p:spPr/>
        <p:txBody>
          <a:bodyPr/>
          <a:lstStyle/>
          <a:p>
            <a:r>
              <a:rPr lang="en-US" dirty="0" smtClean="0"/>
              <a:t>Pressure ulcers</a:t>
            </a:r>
          </a:p>
          <a:p>
            <a:pPr lvl="1"/>
            <a:r>
              <a:rPr lang="en-US" dirty="0" smtClean="0"/>
              <a:t>Site, laterality, and severity specified in single code</a:t>
            </a:r>
          </a:p>
          <a:p>
            <a:pPr lvl="1"/>
            <a:r>
              <a:rPr lang="en-US" dirty="0" smtClean="0"/>
              <a:t>Severity identified as </a:t>
            </a:r>
            <a:br>
              <a:rPr lang="en-US" dirty="0" smtClean="0"/>
            </a:br>
            <a:r>
              <a:rPr lang="en-US" dirty="0" smtClean="0"/>
              <a:t>stage 1–4</a:t>
            </a:r>
          </a:p>
          <a:p>
            <a:r>
              <a:rPr lang="en-US" dirty="0" smtClean="0"/>
              <a:t>Non-pressure chronic ulcers</a:t>
            </a:r>
          </a:p>
          <a:p>
            <a:pPr lvl="1"/>
            <a:r>
              <a:rPr lang="en-US" dirty="0" smtClean="0"/>
              <a:t>Site, laterality, and severity</a:t>
            </a:r>
          </a:p>
          <a:p>
            <a:pPr lvl="1"/>
            <a:r>
              <a:rPr lang="en-US" dirty="0" smtClean="0"/>
              <a:t>Important note – category L97</a:t>
            </a:r>
          </a:p>
        </p:txBody>
      </p:sp>
      <p:sp>
        <p:nvSpPr>
          <p:cNvPr id="5" name="Rectangle 4"/>
          <p:cNvSpPr/>
          <p:nvPr/>
        </p:nvSpPr>
        <p:spPr>
          <a:xfrm>
            <a:off x="6858000" y="5181600"/>
            <a:ext cx="206979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Ch.12</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p:cNvSpPr>
            <a:spLocks noGrp="1"/>
          </p:cNvSpPr>
          <p:nvPr>
            <p:ph idx="1"/>
          </p:nvPr>
        </p:nvSpPr>
        <p:spPr bwMode="auto">
          <a:custGeom>
            <a:avLst/>
            <a:gdLst>
              <a:gd name="T0" fmla="*/ 1024 w 1078"/>
              <a:gd name="T1" fmla="*/ 10262 h 812"/>
              <a:gd name="T2" fmla="*/ 0 w 1078"/>
              <a:gd name="T3" fmla="*/ 9277 h 812"/>
              <a:gd name="T4" fmla="*/ 52 w 1078"/>
              <a:gd name="T5" fmla="*/ 0 h 812"/>
              <a:gd name="T6" fmla="*/ 1078 w 1078"/>
              <a:gd name="T7" fmla="*/ 985 h 812"/>
              <a:gd name="T8" fmla="*/ 1024 w 1078"/>
              <a:gd name="T9" fmla="*/ 10262 h 812"/>
              <a:gd name="T10" fmla="*/ 0 60000 65536"/>
              <a:gd name="T11" fmla="*/ 0 60000 65536"/>
              <a:gd name="T12" fmla="*/ 0 60000 65536"/>
              <a:gd name="T13" fmla="*/ 0 60000 65536"/>
              <a:gd name="T14" fmla="*/ 0 60000 65536"/>
              <a:gd name="T15" fmla="*/ 0 w 1078"/>
              <a:gd name="T16" fmla="*/ 0 h 812"/>
              <a:gd name="T17" fmla="*/ 1078 w 1078"/>
              <a:gd name="T18" fmla="*/ 812 h 812"/>
            </a:gdLst>
            <a:ahLst/>
            <a:cxnLst>
              <a:cxn ang="T10">
                <a:pos x="T0" y="T1"/>
              </a:cxn>
              <a:cxn ang="T11">
                <a:pos x="T2" y="T3"/>
              </a:cxn>
              <a:cxn ang="T12">
                <a:pos x="T4" y="T5"/>
              </a:cxn>
              <a:cxn ang="T13">
                <a:pos x="T6" y="T7"/>
              </a:cxn>
              <a:cxn ang="T14">
                <a:pos x="T8" y="T9"/>
              </a:cxn>
            </a:cxnLst>
            <a:rect l="T15" t="T16" r="T17" b="T18"/>
            <a:pathLst>
              <a:path w="1078" h="812">
                <a:moveTo>
                  <a:pt x="1024" y="812"/>
                </a:moveTo>
                <a:lnTo>
                  <a:pt x="0" y="734"/>
                </a:lnTo>
                <a:lnTo>
                  <a:pt x="52" y="0"/>
                </a:lnTo>
                <a:lnTo>
                  <a:pt x="1078" y="78"/>
                </a:lnTo>
                <a:lnTo>
                  <a:pt x="1024" y="812"/>
                </a:lnTo>
                <a:close/>
              </a:path>
            </a:pathLst>
          </a:custGeom>
          <a:solidFill>
            <a:srgbClr val="F7F7EF"/>
          </a:solidFill>
          <a:ln w="9525">
            <a:noFill/>
            <a:round/>
            <a:headEnd/>
            <a:tailEnd/>
          </a:ln>
        </p:spPr>
        <p:txBody>
          <a:bodyPr tIns="365760"/>
          <a:lstStyle/>
          <a:p>
            <a:pPr eaLnBrk="0" hangingPunct="0"/>
            <a:endParaRPr lang="en-US" sz="2800" b="1" dirty="0"/>
          </a:p>
          <a:p>
            <a:pPr eaLnBrk="0" hangingPunct="0"/>
            <a:r>
              <a:rPr lang="en-US" sz="2600" b="1" dirty="0"/>
              <a:t>Coding Note: </a:t>
            </a:r>
            <a:br>
              <a:rPr lang="en-US" sz="2600" b="1" dirty="0"/>
            </a:br>
            <a:r>
              <a:rPr lang="en-US" sz="2600" dirty="0"/>
              <a:t>An instructional note appears in the Tabular, under codes L27.0 and L27.1, stating to use additional code for adverse effect, if applicable, to identify drug (T36-T50 with fifth or sixth character 5).</a:t>
            </a:r>
            <a:endParaRPr lang="en-US" sz="26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of Musculoskeletal System &amp; Connective Tissue  M00-M99</a:t>
            </a:r>
            <a:endParaRPr lang="en-US" dirty="0"/>
          </a:p>
        </p:txBody>
      </p:sp>
      <p:pic>
        <p:nvPicPr>
          <p:cNvPr id="6" name="Picture 4" descr="C:\Users\Ann Zeisset\AppData\Local\Microsoft\Windows\Temporary Internet Files\Content.IE5\90MWP2DS\MPj04067960000[1].jpg"/>
          <p:cNvPicPr>
            <a:picLocks noChangeAspect="1" noChangeArrowheads="1"/>
          </p:cNvPicPr>
          <p:nvPr/>
        </p:nvPicPr>
        <p:blipFill>
          <a:blip r:embed="rId2" cstate="print"/>
          <a:srcRect/>
          <a:stretch>
            <a:fillRect/>
          </a:stretch>
        </p:blipFill>
        <p:spPr bwMode="auto">
          <a:xfrm>
            <a:off x="2895600" y="1600200"/>
            <a:ext cx="3124200" cy="4684441"/>
          </a:xfrm>
          <a:prstGeom prst="rect">
            <a:avLst/>
          </a:prstGeom>
          <a:noFill/>
          <a:ln w="9525">
            <a:noFill/>
            <a:miter lim="800000"/>
            <a:headEnd/>
            <a:tailEnd/>
          </a:ln>
        </p:spPr>
      </p:pic>
      <p:sp>
        <p:nvSpPr>
          <p:cNvPr id="4" name="Rectangle 3"/>
          <p:cNvSpPr/>
          <p:nvPr/>
        </p:nvSpPr>
        <p:spPr>
          <a:xfrm>
            <a:off x="6781800" y="2057400"/>
            <a:ext cx="206979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Ch.13</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ln w="28575">
            <a:solidFill>
              <a:schemeClr val="accent2">
                <a:lumMod val="50000"/>
              </a:schemeClr>
            </a:solidFill>
          </a:ln>
        </p:spPr>
        <p:txBody>
          <a:bodyPr/>
          <a:lstStyle/>
          <a:p>
            <a:r>
              <a:rPr lang="en-US" sz="3600" dirty="0" smtClean="0"/>
              <a:t>Pathological or Stress Fracture Seventh Characters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4" name="Content Placeholder 2"/>
          <p:cNvSpPr>
            <a:spLocks noGrp="1"/>
          </p:cNvSpPr>
          <p:nvPr>
            <p:ph idx="1"/>
          </p:nvPr>
        </p:nvSpPr>
        <p:spPr/>
        <p:txBody>
          <a:bodyPr/>
          <a:lstStyle/>
          <a:p>
            <a:r>
              <a:rPr lang="en-US" b="1" dirty="0" smtClean="0"/>
              <a:t>Spontaneous rupture</a:t>
            </a:r>
          </a:p>
          <a:p>
            <a:pPr lvl="1"/>
            <a:r>
              <a:rPr lang="en-US" dirty="0" smtClean="0"/>
              <a:t>Occurs when normal force </a:t>
            </a:r>
            <a:br>
              <a:rPr lang="en-US" dirty="0" smtClean="0"/>
            </a:br>
            <a:r>
              <a:rPr lang="en-US" dirty="0" smtClean="0"/>
              <a:t>is applied to tissues that are inferred to have less than </a:t>
            </a:r>
            <a:br>
              <a:rPr lang="en-US" dirty="0" smtClean="0"/>
            </a:br>
            <a:r>
              <a:rPr lang="en-US" dirty="0" smtClean="0"/>
              <a:t>normal strength</a:t>
            </a:r>
          </a:p>
          <a:p>
            <a:r>
              <a:rPr lang="en-US" b="1" dirty="0" smtClean="0"/>
              <a:t>Fragility fracture</a:t>
            </a:r>
          </a:p>
          <a:p>
            <a:pPr lvl="1"/>
            <a:r>
              <a:rPr lang="en-US" dirty="0" smtClean="0"/>
              <a:t>Sustained with trauma no more than a fall from a standing </a:t>
            </a:r>
            <a:br>
              <a:rPr lang="en-US" dirty="0" smtClean="0"/>
            </a:br>
            <a:r>
              <a:rPr lang="en-US" dirty="0" smtClean="0"/>
              <a:t>height or less occurring under circumstances that would not cause a fracture in a normal healthy bone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Pathologic Fractures</a:t>
            </a:r>
            <a:endParaRPr lang="en-US" dirty="0"/>
          </a:p>
        </p:txBody>
      </p:sp>
      <p:sp>
        <p:nvSpPr>
          <p:cNvPr id="4" name="Freeform 11"/>
          <p:cNvSpPr>
            <a:spLocks noGrp="1"/>
          </p:cNvSpPr>
          <p:nvPr>
            <p:ph idx="1"/>
          </p:nvPr>
        </p:nvSpPr>
        <p:spPr bwMode="auto">
          <a:custGeom>
            <a:avLst/>
            <a:gdLst>
              <a:gd name="T0" fmla="*/ 1024 w 1078"/>
              <a:gd name="T1" fmla="*/ 610 h 812"/>
              <a:gd name="T2" fmla="*/ 0 w 1078"/>
              <a:gd name="T3" fmla="*/ 553 h 812"/>
              <a:gd name="T4" fmla="*/ 52 w 1078"/>
              <a:gd name="T5" fmla="*/ 0 h 812"/>
              <a:gd name="T6" fmla="*/ 1078 w 1078"/>
              <a:gd name="T7" fmla="*/ 59 h 812"/>
              <a:gd name="T8" fmla="*/ 1024 w 1078"/>
              <a:gd name="T9" fmla="*/ 610 h 812"/>
              <a:gd name="T10" fmla="*/ 0 60000 65536"/>
              <a:gd name="T11" fmla="*/ 0 60000 65536"/>
              <a:gd name="T12" fmla="*/ 0 60000 65536"/>
              <a:gd name="T13" fmla="*/ 0 60000 65536"/>
              <a:gd name="T14" fmla="*/ 0 60000 65536"/>
              <a:gd name="T15" fmla="*/ 0 w 1078"/>
              <a:gd name="T16" fmla="*/ 0 h 812"/>
              <a:gd name="T17" fmla="*/ 1078 w 1078"/>
              <a:gd name="T18" fmla="*/ 812 h 812"/>
            </a:gdLst>
            <a:ahLst/>
            <a:cxnLst>
              <a:cxn ang="T10">
                <a:pos x="T0" y="T1"/>
              </a:cxn>
              <a:cxn ang="T11">
                <a:pos x="T2" y="T3"/>
              </a:cxn>
              <a:cxn ang="T12">
                <a:pos x="T4" y="T5"/>
              </a:cxn>
              <a:cxn ang="T13">
                <a:pos x="T6" y="T7"/>
              </a:cxn>
              <a:cxn ang="T14">
                <a:pos x="T8" y="T9"/>
              </a:cxn>
            </a:cxnLst>
            <a:rect l="T15" t="T16" r="T17" b="T18"/>
            <a:pathLst>
              <a:path w="1078" h="812">
                <a:moveTo>
                  <a:pt x="1024" y="812"/>
                </a:moveTo>
                <a:lnTo>
                  <a:pt x="0" y="734"/>
                </a:lnTo>
                <a:lnTo>
                  <a:pt x="52" y="0"/>
                </a:lnTo>
                <a:lnTo>
                  <a:pt x="1078" y="78"/>
                </a:lnTo>
                <a:lnTo>
                  <a:pt x="1024" y="812"/>
                </a:lnTo>
                <a:close/>
              </a:path>
            </a:pathLst>
          </a:custGeom>
          <a:solidFill>
            <a:srgbClr val="F7F7EF"/>
          </a:solidFill>
          <a:ln w="9525">
            <a:noFill/>
            <a:round/>
            <a:headEnd/>
            <a:tailEnd/>
          </a:ln>
        </p:spPr>
        <p:txBody>
          <a:bodyPr tIns="365760"/>
          <a:lstStyle/>
          <a:p>
            <a:pPr eaLnBrk="0" hangingPunct="0"/>
            <a:r>
              <a:rPr lang="en-US" sz="2800" b="1" dirty="0"/>
              <a:t>Coding </a:t>
            </a:r>
            <a:r>
              <a:rPr lang="en-US" b="1" dirty="0"/>
              <a:t>Note:</a:t>
            </a:r>
            <a:r>
              <a:rPr lang="en-US" dirty="0"/>
              <a:t>ICD-10-CM has three different categories for pathologic fractures – due to </a:t>
            </a:r>
            <a:r>
              <a:rPr lang="en-US" dirty="0" err="1"/>
              <a:t>neoplastic</a:t>
            </a:r>
            <a:r>
              <a:rPr lang="en-US" dirty="0"/>
              <a:t> disease, due </a:t>
            </a:r>
            <a:br>
              <a:rPr lang="en-US" dirty="0"/>
            </a:br>
            <a:r>
              <a:rPr lang="en-US" dirty="0"/>
              <a:t>to osteoporosis, and due to other specified disease. </a:t>
            </a:r>
          </a:p>
          <a:p>
            <a:pPr eaLnBrk="0" hangingPunct="0"/>
            <a:r>
              <a:rPr lang="en-US" sz="2800" b="1" dirty="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tx2"/>
                </a:solidFill>
              </a:rPr>
              <a:t>Diseases of the Genitourinary System</a:t>
            </a:r>
            <a:br>
              <a:rPr lang="en-US" dirty="0" smtClean="0">
                <a:solidFill>
                  <a:schemeClr val="tx2"/>
                </a:solidFill>
              </a:rPr>
            </a:br>
            <a:r>
              <a:rPr lang="en-US" dirty="0" smtClean="0">
                <a:solidFill>
                  <a:schemeClr val="tx2"/>
                </a:solidFill>
              </a:rPr>
              <a:t>N00-N99</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6"/>
          <p:cNvSpPr txBox="1">
            <a:spLocks noChangeArrowheads="1"/>
          </p:cNvSpPr>
          <p:nvPr/>
        </p:nvSpPr>
        <p:spPr bwMode="auto">
          <a:xfrm>
            <a:off x="2514600" y="6172200"/>
            <a:ext cx="4191000" cy="369332"/>
          </a:xfrm>
          <a:prstGeom prst="rect">
            <a:avLst/>
          </a:prstGeom>
          <a:solidFill>
            <a:schemeClr val="tx1"/>
          </a:solidFill>
          <a:ln w="9525">
            <a:noFill/>
            <a:miter lim="800000"/>
            <a:headEnd/>
            <a:tailEnd/>
          </a:ln>
        </p:spPr>
        <p:txBody>
          <a:bodyPr>
            <a:spAutoFit/>
          </a:bodyPr>
          <a:lstStyle/>
          <a:p>
            <a:pPr algn="ctr" eaLnBrk="0" hangingPunct="0"/>
            <a:r>
              <a:rPr lang="en-US" b="1" dirty="0">
                <a:solidFill>
                  <a:schemeClr val="bg1"/>
                </a:solidFill>
              </a:rPr>
              <a:t>Additional Codes Required</a:t>
            </a:r>
          </a:p>
        </p:txBody>
      </p:sp>
      <p:sp>
        <p:nvSpPr>
          <p:cNvPr id="6" name="Rectangle 5"/>
          <p:cNvSpPr/>
          <p:nvPr/>
        </p:nvSpPr>
        <p:spPr>
          <a:xfrm>
            <a:off x="7074202" y="685800"/>
            <a:ext cx="206979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Ch.14</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lstStyle/>
          <a:p>
            <a:r>
              <a:rPr lang="en-US" sz="3200" dirty="0" smtClean="0">
                <a:solidFill>
                  <a:schemeClr val="tx2"/>
                </a:solidFill>
              </a:rPr>
              <a:t>Pregnancy, Childbirth and the </a:t>
            </a:r>
            <a:r>
              <a:rPr lang="en-US" sz="3200" dirty="0" err="1" smtClean="0">
                <a:solidFill>
                  <a:schemeClr val="tx2"/>
                </a:solidFill>
              </a:rPr>
              <a:t>Puerperium</a:t>
            </a:r>
            <a:r>
              <a:rPr lang="en-US" sz="3200" dirty="0" smtClean="0">
                <a:solidFill>
                  <a:schemeClr val="tx2"/>
                </a:solidFill>
              </a:rPr>
              <a:t>   O00-O9A</a:t>
            </a:r>
            <a:endParaRPr lang="en-US" sz="3200" dirty="0"/>
          </a:p>
        </p:txBody>
      </p:sp>
      <p:sp>
        <p:nvSpPr>
          <p:cNvPr id="4" name="Content Placeholder 3"/>
          <p:cNvSpPr>
            <a:spLocks noGrp="1"/>
          </p:cNvSpPr>
          <p:nvPr>
            <p:ph idx="1"/>
          </p:nvPr>
        </p:nvSpPr>
        <p:spPr>
          <a:xfrm>
            <a:off x="3575050" y="1493837"/>
            <a:ext cx="5111750" cy="4754563"/>
          </a:xfrm>
          <a:ln w="38100">
            <a:solidFill>
              <a:schemeClr val="accent2">
                <a:lumMod val="75000"/>
              </a:schemeClr>
            </a:solidFill>
          </a:ln>
        </p:spPr>
        <p:txBody>
          <a:bodyPr>
            <a:normAutofit/>
          </a:bodyPr>
          <a:lstStyle/>
          <a:p>
            <a:pPr fontAlgn="t"/>
            <a:r>
              <a:rPr lang="en-US" b="1" dirty="0" smtClean="0"/>
              <a:t>1</a:t>
            </a:r>
            <a:r>
              <a:rPr lang="en-US" b="1" baseline="30000" dirty="0" smtClean="0"/>
              <a:t>st</a:t>
            </a:r>
            <a:r>
              <a:rPr lang="en-US" b="1" dirty="0" smtClean="0"/>
              <a:t>  Trimester</a:t>
            </a:r>
            <a:endParaRPr lang="en-US" b="1" dirty="0" smtClean="0"/>
          </a:p>
          <a:p>
            <a:pPr lvl="1" fontAlgn="t"/>
            <a:r>
              <a:rPr lang="en-US" dirty="0" smtClean="0"/>
              <a:t>Less than 14 weeks 0 days</a:t>
            </a:r>
          </a:p>
          <a:p>
            <a:pPr fontAlgn="t"/>
            <a:r>
              <a:rPr lang="en-US" b="1" dirty="0" smtClean="0"/>
              <a:t>2</a:t>
            </a:r>
            <a:r>
              <a:rPr lang="en-US" b="1" baseline="30000" dirty="0" smtClean="0"/>
              <a:t>nd</a:t>
            </a:r>
            <a:r>
              <a:rPr lang="en-US" b="1" dirty="0" smtClean="0"/>
              <a:t> </a:t>
            </a:r>
            <a:r>
              <a:rPr lang="en-US" b="1" dirty="0" smtClean="0"/>
              <a:t> Trimester</a:t>
            </a:r>
            <a:endParaRPr lang="en-US" b="1" dirty="0" smtClean="0"/>
          </a:p>
          <a:p>
            <a:pPr lvl="1" fontAlgn="t"/>
            <a:r>
              <a:rPr lang="en-US" dirty="0" smtClean="0"/>
              <a:t>14 weeks 0 days to less than </a:t>
            </a:r>
            <a:br>
              <a:rPr lang="en-US" dirty="0" smtClean="0"/>
            </a:br>
            <a:r>
              <a:rPr lang="en-US" dirty="0" smtClean="0"/>
              <a:t>28 weeks 0 days</a:t>
            </a:r>
          </a:p>
          <a:p>
            <a:pPr fontAlgn="t"/>
            <a:r>
              <a:rPr lang="en-US" b="1" dirty="0" smtClean="0"/>
              <a:t>3</a:t>
            </a:r>
            <a:r>
              <a:rPr lang="en-US" b="1" baseline="30000" dirty="0" smtClean="0"/>
              <a:t>rd</a:t>
            </a:r>
            <a:r>
              <a:rPr lang="en-US" b="1" dirty="0" smtClean="0"/>
              <a:t> </a:t>
            </a:r>
            <a:r>
              <a:rPr lang="en-US" b="1" dirty="0" smtClean="0"/>
              <a:t> Trimester</a:t>
            </a:r>
            <a:endParaRPr lang="en-US" b="1" dirty="0" smtClean="0"/>
          </a:p>
          <a:p>
            <a:pPr lvl="1" fontAlgn="t"/>
            <a:r>
              <a:rPr lang="en-US" dirty="0" smtClean="0"/>
              <a:t>28 weeks 0 days until delivery</a:t>
            </a:r>
          </a:p>
          <a:p>
            <a:endParaRPr lang="en-US" dirty="0"/>
          </a:p>
        </p:txBody>
      </p:sp>
      <p:sp>
        <p:nvSpPr>
          <p:cNvPr id="6" name="Content Placeholder 2"/>
          <p:cNvSpPr>
            <a:spLocks noGrp="1"/>
          </p:cNvSpPr>
          <p:nvPr>
            <p:ph type="body" sz="half" idx="2"/>
          </p:nvPr>
        </p:nvSpPr>
        <p:spPr/>
        <p:txBody>
          <a:bodyPr/>
          <a:lstStyle/>
          <a:p>
            <a:r>
              <a:rPr lang="en-US" sz="2800" dirty="0" smtClean="0"/>
              <a:t>Trimester axis of classification rather than episode of </a:t>
            </a:r>
            <a:r>
              <a:rPr lang="en-US" sz="2800" dirty="0" smtClean="0"/>
              <a:t>care</a:t>
            </a:r>
          </a:p>
          <a:p>
            <a:pPr>
              <a:buFont typeface="Arial" pitchFamily="34" charset="0"/>
              <a:buChar char="•"/>
            </a:pPr>
            <a:r>
              <a:rPr lang="en-US" sz="2400" dirty="0" smtClean="0"/>
              <a:t>Not </a:t>
            </a:r>
            <a:r>
              <a:rPr lang="en-US" sz="2400" dirty="0" smtClean="0"/>
              <a:t>all conditions include codes for all three trimesters or </a:t>
            </a:r>
            <a:br>
              <a:rPr lang="en-US" sz="2400" dirty="0" smtClean="0"/>
            </a:br>
            <a:r>
              <a:rPr lang="en-US" sz="2400" dirty="0" smtClean="0"/>
              <a:t>is </a:t>
            </a:r>
            <a:r>
              <a:rPr lang="en-US" sz="2400" dirty="0" smtClean="0"/>
              <a:t>N/A</a:t>
            </a:r>
          </a:p>
          <a:p>
            <a:pPr>
              <a:buFont typeface="Arial" pitchFamily="34" charset="0"/>
              <a:buChar char="•"/>
            </a:pPr>
            <a:r>
              <a:rPr lang="en-US" sz="2400" dirty="0" smtClean="0"/>
              <a:t>Counted </a:t>
            </a:r>
            <a:r>
              <a:rPr lang="en-US" sz="2400" dirty="0" smtClean="0"/>
              <a:t>from first day of last menstrual period</a:t>
            </a:r>
          </a:p>
        </p:txBody>
      </p:sp>
      <p:sp>
        <p:nvSpPr>
          <p:cNvPr id="7" name="Rectangle 6"/>
          <p:cNvSpPr/>
          <p:nvPr/>
        </p:nvSpPr>
        <p:spPr>
          <a:xfrm>
            <a:off x="1447800" y="5934670"/>
            <a:ext cx="206979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Ch.15</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p:txBody>
          <a:bodyPr/>
          <a:lstStyle/>
          <a:p>
            <a:r>
              <a:rPr lang="en-US" smtClean="0"/>
              <a:t>Why Change?</a:t>
            </a:r>
            <a:br>
              <a:rPr lang="en-US" smtClean="0"/>
            </a:br>
            <a:r>
              <a:rPr lang="en-US" smtClean="0"/>
              <a:t>Benefits to ICD-10-CM/PCS</a:t>
            </a:r>
          </a:p>
        </p:txBody>
      </p:sp>
      <p:graphicFrame>
        <p:nvGraphicFramePr>
          <p:cNvPr id="9" name="Content Placeholder 8"/>
          <p:cNvGraphicFramePr>
            <a:graphicFrameLocks noGrp="1"/>
          </p:cNvGraphicFramePr>
          <p:nvPr>
            <p:ph idx="1"/>
          </p:nvPr>
        </p:nvGraphicFramePr>
        <p:xfrm>
          <a:off x="206375" y="1584325"/>
          <a:ext cx="8716963"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8" name="TextBox 9"/>
          <p:cNvSpPr txBox="1">
            <a:spLocks noChangeArrowheads="1"/>
          </p:cNvSpPr>
          <p:nvPr/>
        </p:nvSpPr>
        <p:spPr bwMode="auto">
          <a:xfrm>
            <a:off x="533400" y="2209800"/>
            <a:ext cx="2590800" cy="1370013"/>
          </a:xfrm>
          <a:prstGeom prst="rect">
            <a:avLst/>
          </a:prstGeom>
          <a:noFill/>
          <a:ln w="9525">
            <a:noFill/>
            <a:miter lim="800000"/>
            <a:headEnd/>
            <a:tailEnd/>
          </a:ln>
        </p:spPr>
        <p:txBody>
          <a:bodyPr>
            <a:spAutoFit/>
          </a:bodyPr>
          <a:lstStyle/>
          <a:p>
            <a:pPr>
              <a:lnSpc>
                <a:spcPct val="150000"/>
              </a:lnSpc>
              <a:buFont typeface="Arial" charset="0"/>
              <a:buChar char="•"/>
            </a:pPr>
            <a:r>
              <a:rPr lang="en-US" sz="1800"/>
              <a:t> </a:t>
            </a:r>
            <a:r>
              <a:rPr lang="en-US" sz="1600"/>
              <a:t>Reduced ambiguity</a:t>
            </a:r>
          </a:p>
          <a:p>
            <a:pPr>
              <a:buFont typeface="Arial" charset="0"/>
              <a:buChar char="•"/>
            </a:pPr>
            <a:r>
              <a:rPr lang="en-US" sz="1600"/>
              <a:t> Current terminology and technology</a:t>
            </a:r>
          </a:p>
          <a:p>
            <a:pPr>
              <a:lnSpc>
                <a:spcPct val="150000"/>
              </a:lnSpc>
              <a:buFont typeface="Arial" charset="0"/>
              <a:buChar char="•"/>
            </a:pPr>
            <a:r>
              <a:rPr lang="en-US" sz="1600"/>
              <a:t> Relevance to encounters</a:t>
            </a:r>
          </a:p>
        </p:txBody>
      </p:sp>
      <p:sp>
        <p:nvSpPr>
          <p:cNvPr id="6149" name="TextBox 10"/>
          <p:cNvSpPr txBox="1">
            <a:spLocks noChangeArrowheads="1"/>
          </p:cNvSpPr>
          <p:nvPr/>
        </p:nvSpPr>
        <p:spPr bwMode="auto">
          <a:xfrm>
            <a:off x="6172200" y="2209800"/>
            <a:ext cx="2590800" cy="1724025"/>
          </a:xfrm>
          <a:prstGeom prst="rect">
            <a:avLst/>
          </a:prstGeom>
          <a:noFill/>
          <a:ln w="9525">
            <a:noFill/>
            <a:miter lim="800000"/>
            <a:headEnd/>
            <a:tailEnd/>
          </a:ln>
        </p:spPr>
        <p:txBody>
          <a:bodyPr>
            <a:spAutoFit/>
          </a:bodyPr>
          <a:lstStyle/>
          <a:p>
            <a:pPr>
              <a:buFont typeface="Arial" charset="0"/>
              <a:buChar char="•"/>
            </a:pPr>
            <a:r>
              <a:rPr lang="en-US" sz="1800"/>
              <a:t> </a:t>
            </a:r>
            <a:r>
              <a:rPr lang="en-US" sz="1600"/>
              <a:t>Flexibility in adding new codes</a:t>
            </a:r>
          </a:p>
          <a:p>
            <a:pPr>
              <a:buFont typeface="Arial" charset="0"/>
              <a:buChar char="•"/>
            </a:pPr>
            <a:r>
              <a:rPr lang="en-US" sz="1600"/>
              <a:t> Recommended revisions that ICD-9 could not accommodate</a:t>
            </a:r>
          </a:p>
          <a:p>
            <a:pPr>
              <a:lnSpc>
                <a:spcPct val="150000"/>
              </a:lnSpc>
              <a:buFont typeface="Arial" charset="0"/>
              <a:buChar char="•"/>
            </a:pPr>
            <a:r>
              <a:rPr lang="en-US" sz="1600"/>
              <a:t> Future expansion</a:t>
            </a:r>
          </a:p>
        </p:txBody>
      </p:sp>
      <p:sp>
        <p:nvSpPr>
          <p:cNvPr id="6150" name="TextBox 11"/>
          <p:cNvSpPr txBox="1">
            <a:spLocks noChangeArrowheads="1"/>
          </p:cNvSpPr>
          <p:nvPr/>
        </p:nvSpPr>
        <p:spPr bwMode="auto">
          <a:xfrm>
            <a:off x="3276600" y="2209800"/>
            <a:ext cx="2590800" cy="1846263"/>
          </a:xfrm>
          <a:prstGeom prst="rect">
            <a:avLst/>
          </a:prstGeom>
          <a:noFill/>
          <a:ln w="9525">
            <a:noFill/>
            <a:miter lim="800000"/>
            <a:headEnd/>
            <a:tailEnd/>
          </a:ln>
        </p:spPr>
        <p:txBody>
          <a:bodyPr>
            <a:spAutoFit/>
          </a:bodyPr>
          <a:lstStyle/>
          <a:p>
            <a:pPr>
              <a:buFont typeface="Arial" charset="0"/>
              <a:buChar char="•"/>
            </a:pPr>
            <a:r>
              <a:rPr lang="en-US" sz="1800"/>
              <a:t> </a:t>
            </a:r>
            <a:r>
              <a:rPr lang="en-US" sz="1600"/>
              <a:t>Data transparency for reimbursement and compliance efforts</a:t>
            </a:r>
          </a:p>
          <a:p>
            <a:pPr>
              <a:buFont typeface="Arial" charset="0"/>
              <a:buChar char="•"/>
            </a:pPr>
            <a:r>
              <a:rPr lang="en-US" sz="1600"/>
              <a:t> Data of new diseases and technologies</a:t>
            </a:r>
          </a:p>
          <a:p>
            <a:pPr>
              <a:buFont typeface="Arial" charset="0"/>
              <a:buChar char="•"/>
            </a:pPr>
            <a:r>
              <a:rPr lang="en-US" sz="1600"/>
              <a:t> HIPAA criteria for 5010 code set standards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lstStyle/>
          <a:p>
            <a:r>
              <a:rPr lang="en-US" sz="2700" dirty="0" smtClean="0"/>
              <a:t>Codes from this chapter are </a:t>
            </a:r>
            <a:r>
              <a:rPr lang="en-US" sz="2700" dirty="0" smtClean="0"/>
              <a:t>for </a:t>
            </a:r>
            <a:r>
              <a:rPr lang="en-US" sz="2700" dirty="0" smtClean="0"/>
              <a:t>use only on maternal records, never on newborn records  </a:t>
            </a:r>
          </a:p>
          <a:p>
            <a:r>
              <a:rPr lang="en-US" sz="2700" dirty="0" smtClean="0"/>
              <a:t>Codes from this chapter are for use for conditions related to or aggravated by the pregnancy, childbirth, or by the </a:t>
            </a:r>
            <a:r>
              <a:rPr lang="en-US" sz="2700" dirty="0" err="1" smtClean="0"/>
              <a:t>puerperium</a:t>
            </a:r>
            <a:r>
              <a:rPr lang="en-US" sz="2700" dirty="0" smtClean="0"/>
              <a:t> (maternal causes or obstetric causes)</a:t>
            </a:r>
          </a:p>
          <a:p>
            <a:r>
              <a:rPr lang="en-US" sz="2700" dirty="0" smtClean="0"/>
              <a:t>Category Z3A – Weeks of Gestation, added to identify specific week of pregnancy</a:t>
            </a:r>
          </a:p>
          <a:p>
            <a:endParaRPr lang="en-US" sz="2400" dirty="0" smtClean="0"/>
          </a:p>
        </p:txBody>
      </p:sp>
      <p:sp>
        <p:nvSpPr>
          <p:cNvPr id="8" name="Title 1"/>
          <p:cNvSpPr>
            <a:spLocks noGrp="1"/>
          </p:cNvSpPr>
          <p:nvPr>
            <p:ph type="title"/>
          </p:nvPr>
        </p:nvSpPr>
        <p:spPr/>
        <p:txBody>
          <a:bodyPr/>
          <a:lstStyle/>
          <a:p>
            <a:r>
              <a:rPr lang="en-US" sz="3200" dirty="0" smtClean="0">
                <a:solidFill>
                  <a:schemeClr val="tx2"/>
                </a:solidFill>
              </a:rPr>
              <a:t>Pregnancy, Childbirth and the </a:t>
            </a:r>
            <a:r>
              <a:rPr lang="en-US" sz="3200" dirty="0" err="1" smtClean="0">
                <a:solidFill>
                  <a:schemeClr val="tx2"/>
                </a:solidFill>
              </a:rPr>
              <a:t>Puerperium</a:t>
            </a:r>
            <a:r>
              <a:rPr lang="en-US" sz="3200" dirty="0" smtClean="0">
                <a:solidFill>
                  <a:schemeClr val="tx2"/>
                </a:solidFill>
              </a:rPr>
              <a:t>  </a:t>
            </a:r>
            <a:br>
              <a:rPr lang="en-US" sz="3200" dirty="0" smtClean="0">
                <a:solidFill>
                  <a:schemeClr val="tx2"/>
                </a:solidFill>
              </a:rPr>
            </a:br>
            <a:r>
              <a:rPr lang="en-US" sz="3200" dirty="0" smtClean="0">
                <a:solidFill>
                  <a:schemeClr val="tx2"/>
                </a:solidFill>
              </a:rPr>
              <a:t>O00-O9A</a:t>
            </a:r>
            <a:endParaRPr lang="en-US" sz="3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4" name="Content Placeholder 2"/>
          <p:cNvSpPr>
            <a:spLocks noGrp="1"/>
          </p:cNvSpPr>
          <p:nvPr>
            <p:ph idx="1"/>
          </p:nvPr>
        </p:nvSpPr>
        <p:spPr/>
        <p:txBody>
          <a:bodyPr/>
          <a:lstStyle/>
          <a:p>
            <a:r>
              <a:rPr lang="en-US" b="1" dirty="0" smtClean="0"/>
              <a:t>Abortion vs. fetal death</a:t>
            </a:r>
          </a:p>
          <a:p>
            <a:pPr lvl="1"/>
            <a:r>
              <a:rPr lang="en-US" dirty="0" smtClean="0"/>
              <a:t>20 weeks instead of 22</a:t>
            </a:r>
          </a:p>
          <a:p>
            <a:r>
              <a:rPr lang="en-US" b="1" dirty="0" smtClean="0"/>
              <a:t>Early vs. late vomiting</a:t>
            </a:r>
          </a:p>
          <a:p>
            <a:pPr lvl="1"/>
            <a:r>
              <a:rPr lang="en-US" dirty="0" smtClean="0"/>
              <a:t>20 weeks instead of 22</a:t>
            </a:r>
          </a:p>
          <a:p>
            <a:r>
              <a:rPr lang="en-US" b="1" dirty="0" smtClean="0"/>
              <a:t>Preterm labor</a:t>
            </a:r>
          </a:p>
          <a:p>
            <a:pPr lvl="1"/>
            <a:r>
              <a:rPr lang="en-US" dirty="0" smtClean="0"/>
              <a:t>37 completed weeks of gestation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Seventh Character</a:t>
            </a:r>
            <a:endParaRPr lang="en-US" dirty="0"/>
          </a:p>
        </p:txBody>
      </p:sp>
      <p:sp>
        <p:nvSpPr>
          <p:cNvPr id="7" name="Content Placeholder 6"/>
          <p:cNvSpPr>
            <a:spLocks noGrp="1"/>
          </p:cNvSpPr>
          <p:nvPr>
            <p:ph idx="1"/>
          </p:nvPr>
        </p:nvSpPr>
        <p:spPr/>
        <p:txBody>
          <a:bodyPr/>
          <a:lstStyle/>
          <a:p>
            <a:r>
              <a:rPr lang="en-US" dirty="0" smtClean="0"/>
              <a:t>0 – not applicable or unspecified</a:t>
            </a:r>
          </a:p>
          <a:p>
            <a:r>
              <a:rPr lang="en-US" dirty="0" smtClean="0"/>
              <a:t>1 – fetus 1</a:t>
            </a:r>
          </a:p>
          <a:p>
            <a:r>
              <a:rPr lang="en-US" dirty="0" smtClean="0"/>
              <a:t>2 – fetus 2</a:t>
            </a:r>
          </a:p>
          <a:p>
            <a:r>
              <a:rPr lang="en-US" dirty="0" smtClean="0"/>
              <a:t>3 – fetus 3</a:t>
            </a:r>
          </a:p>
          <a:p>
            <a:r>
              <a:rPr lang="en-US" dirty="0" smtClean="0"/>
              <a:t>4 – fetus 4</a:t>
            </a:r>
          </a:p>
          <a:p>
            <a:r>
              <a:rPr lang="en-US" dirty="0" smtClean="0"/>
              <a:t>5 – fetus 5</a:t>
            </a:r>
          </a:p>
          <a:p>
            <a:r>
              <a:rPr lang="en-US" dirty="0" smtClean="0"/>
              <a:t>9 – other fetus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p:cNvSpPr>
            <a:spLocks noGrp="1"/>
          </p:cNvSpPr>
          <p:nvPr>
            <p:ph idx="1"/>
          </p:nvPr>
        </p:nvSpPr>
        <p:spPr bwMode="auto">
          <a:custGeom>
            <a:avLst/>
            <a:gdLst>
              <a:gd name="T0" fmla="*/ 1578 w 1078"/>
              <a:gd name="T1" fmla="*/ 1077 h 812"/>
              <a:gd name="T2" fmla="*/ 0 w 1078"/>
              <a:gd name="T3" fmla="*/ 972 h 812"/>
              <a:gd name="T4" fmla="*/ 80 w 1078"/>
              <a:gd name="T5" fmla="*/ 0 h 812"/>
              <a:gd name="T6" fmla="*/ 1662 w 1078"/>
              <a:gd name="T7" fmla="*/ 104 h 812"/>
              <a:gd name="T8" fmla="*/ 1578 w 1078"/>
              <a:gd name="T9" fmla="*/ 1077 h 812"/>
              <a:gd name="T10" fmla="*/ 0 60000 65536"/>
              <a:gd name="T11" fmla="*/ 0 60000 65536"/>
              <a:gd name="T12" fmla="*/ 0 60000 65536"/>
              <a:gd name="T13" fmla="*/ 0 60000 65536"/>
              <a:gd name="T14" fmla="*/ 0 60000 65536"/>
              <a:gd name="T15" fmla="*/ 0 w 1078"/>
              <a:gd name="T16" fmla="*/ 0 h 812"/>
              <a:gd name="T17" fmla="*/ 1078 w 1078"/>
              <a:gd name="T18" fmla="*/ 812 h 812"/>
            </a:gdLst>
            <a:ahLst/>
            <a:cxnLst>
              <a:cxn ang="T10">
                <a:pos x="T0" y="T1"/>
              </a:cxn>
              <a:cxn ang="T11">
                <a:pos x="T2" y="T3"/>
              </a:cxn>
              <a:cxn ang="T12">
                <a:pos x="T4" y="T5"/>
              </a:cxn>
              <a:cxn ang="T13">
                <a:pos x="T6" y="T7"/>
              </a:cxn>
              <a:cxn ang="T14">
                <a:pos x="T8" y="T9"/>
              </a:cxn>
            </a:cxnLst>
            <a:rect l="T15" t="T16" r="T17" b="T18"/>
            <a:pathLst>
              <a:path w="1078" h="812">
                <a:moveTo>
                  <a:pt x="1024" y="812"/>
                </a:moveTo>
                <a:lnTo>
                  <a:pt x="0" y="734"/>
                </a:lnTo>
                <a:lnTo>
                  <a:pt x="52" y="0"/>
                </a:lnTo>
                <a:lnTo>
                  <a:pt x="1078" y="78"/>
                </a:lnTo>
                <a:lnTo>
                  <a:pt x="1024" y="812"/>
                </a:lnTo>
                <a:close/>
              </a:path>
            </a:pathLst>
          </a:custGeom>
          <a:solidFill>
            <a:srgbClr val="F7F7EF"/>
          </a:solidFill>
          <a:ln w="9525">
            <a:noFill/>
            <a:round/>
            <a:headEnd/>
            <a:tailEnd/>
          </a:ln>
        </p:spPr>
        <p:txBody>
          <a:bodyPr tIns="365760"/>
          <a:lstStyle/>
          <a:p>
            <a:pPr eaLnBrk="0" hangingPunct="0"/>
            <a:r>
              <a:rPr lang="en-US" sz="2200" b="1" dirty="0"/>
              <a:t>Coding Note: </a:t>
            </a:r>
            <a:r>
              <a:rPr lang="en-US" sz="2200" dirty="0"/>
              <a:t>The note at the beginning of Chapter 15 specifies the use of an additional code from category Z3A, Weeks of gestation, to identify the specific week of the pregnancy. This is found in the alphabetic Index under Pregnancy, weeks of gestation.</a:t>
            </a:r>
          </a:p>
          <a:p>
            <a:pPr eaLnBrk="0" hangingPunct="0"/>
            <a:r>
              <a:rPr lang="en-US" sz="2800" b="1" dirty="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Certain conditions originating in the </a:t>
            </a:r>
            <a:r>
              <a:rPr lang="en-US" dirty="0" err="1" smtClean="0">
                <a:solidFill>
                  <a:schemeClr val="tx2"/>
                </a:solidFill>
              </a:rPr>
              <a:t>perinatal</a:t>
            </a:r>
            <a:r>
              <a:rPr lang="en-US" dirty="0" smtClean="0">
                <a:solidFill>
                  <a:schemeClr val="tx2"/>
                </a:solidFill>
              </a:rPr>
              <a:t> </a:t>
            </a:r>
            <a:r>
              <a:rPr lang="en-US" dirty="0" smtClean="0">
                <a:solidFill>
                  <a:schemeClr val="tx2"/>
                </a:solidFill>
              </a:rPr>
              <a:t>period  P00-P96</a:t>
            </a:r>
            <a:endParaRPr lang="en-US" dirty="0"/>
          </a:p>
        </p:txBody>
      </p:sp>
      <p:sp>
        <p:nvSpPr>
          <p:cNvPr id="4" name="Content Placeholder 2"/>
          <p:cNvSpPr>
            <a:spLocks noGrp="1"/>
          </p:cNvSpPr>
          <p:nvPr>
            <p:ph idx="1"/>
          </p:nvPr>
        </p:nvSpPr>
        <p:spPr/>
        <p:txBody>
          <a:bodyPr/>
          <a:lstStyle/>
          <a:p>
            <a:r>
              <a:rPr lang="en-US" dirty="0" smtClean="0">
                <a:solidFill>
                  <a:schemeClr val="tx1"/>
                </a:solidFill>
              </a:rPr>
              <a:t>Review Coding Guideline I.C.16.a.1</a:t>
            </a:r>
            <a:r>
              <a:rPr lang="en-US" dirty="0" smtClean="0">
                <a:solidFill>
                  <a:schemeClr val="tx1"/>
                </a:solidFill>
              </a:rPr>
              <a:t>.</a:t>
            </a:r>
          </a:p>
          <a:p>
            <a:r>
              <a:rPr lang="en-US" dirty="0" smtClean="0"/>
              <a:t>Newborn </a:t>
            </a:r>
            <a:r>
              <a:rPr lang="en-US" dirty="0" smtClean="0"/>
              <a:t>records </a:t>
            </a:r>
            <a:r>
              <a:rPr lang="en-US" dirty="0" smtClean="0"/>
              <a:t>only </a:t>
            </a:r>
          </a:p>
          <a:p>
            <a:r>
              <a:rPr lang="en-US" dirty="0" smtClean="0"/>
              <a:t>Never </a:t>
            </a:r>
            <a:r>
              <a:rPr lang="en-US" dirty="0" smtClean="0"/>
              <a:t>on maternal records and </a:t>
            </a:r>
            <a:endParaRPr lang="en-US" dirty="0" smtClean="0"/>
          </a:p>
          <a:p>
            <a:r>
              <a:rPr lang="en-US" dirty="0" smtClean="0"/>
              <a:t>Include </a:t>
            </a:r>
            <a:r>
              <a:rPr lang="en-US" dirty="0" smtClean="0"/>
              <a:t>conditions that have their origin in the fetal or </a:t>
            </a:r>
            <a:r>
              <a:rPr lang="en-US" dirty="0" err="1" smtClean="0"/>
              <a:t>perinatal</a:t>
            </a:r>
            <a:r>
              <a:rPr lang="en-US" dirty="0" smtClean="0"/>
              <a:t> period </a:t>
            </a:r>
            <a:endParaRPr lang="en-US" dirty="0" smtClean="0"/>
          </a:p>
          <a:p>
            <a:pPr lvl="1"/>
            <a:r>
              <a:rPr lang="en-US" dirty="0" smtClean="0"/>
              <a:t>before </a:t>
            </a:r>
            <a:r>
              <a:rPr lang="en-US" dirty="0" smtClean="0"/>
              <a:t>birth through the first 28 days after </a:t>
            </a:r>
            <a:r>
              <a:rPr lang="en-US" dirty="0" smtClean="0"/>
              <a:t>birth </a:t>
            </a:r>
          </a:p>
          <a:p>
            <a:pPr lvl="1"/>
            <a:r>
              <a:rPr lang="en-US" dirty="0" smtClean="0"/>
              <a:t>even </a:t>
            </a:r>
            <a:r>
              <a:rPr lang="en-US" dirty="0" smtClean="0"/>
              <a:t>if morbidity occurs later.</a:t>
            </a:r>
          </a:p>
        </p:txBody>
      </p:sp>
      <p:sp>
        <p:nvSpPr>
          <p:cNvPr id="5" name="Rectangle 4"/>
          <p:cNvSpPr/>
          <p:nvPr/>
        </p:nvSpPr>
        <p:spPr>
          <a:xfrm rot="20771698">
            <a:off x="537467" y="5491411"/>
            <a:ext cx="206979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Ch.16</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P07 and P08</a:t>
            </a:r>
            <a:endParaRPr lang="en-US" dirty="0"/>
          </a:p>
        </p:txBody>
      </p:sp>
      <p:sp>
        <p:nvSpPr>
          <p:cNvPr id="4" name="Content Placeholder 2"/>
          <p:cNvSpPr>
            <a:spLocks noGrp="1"/>
          </p:cNvSpPr>
          <p:nvPr>
            <p:ph idx="1"/>
          </p:nvPr>
        </p:nvSpPr>
        <p:spPr/>
        <p:txBody>
          <a:bodyPr/>
          <a:lstStyle/>
          <a:p>
            <a:r>
              <a:rPr lang="en-US" dirty="0" smtClean="0"/>
              <a:t>When both birth weight </a:t>
            </a:r>
            <a:r>
              <a:rPr lang="en-US" dirty="0" smtClean="0"/>
              <a:t>and </a:t>
            </a:r>
            <a:r>
              <a:rPr lang="en-US" dirty="0" smtClean="0"/>
              <a:t>gestational age of the newborn are </a:t>
            </a:r>
            <a:r>
              <a:rPr lang="en-US" dirty="0" smtClean="0"/>
              <a:t>available</a:t>
            </a:r>
          </a:p>
          <a:p>
            <a:r>
              <a:rPr lang="en-US" dirty="0" smtClean="0"/>
              <a:t>Code both </a:t>
            </a:r>
            <a:r>
              <a:rPr lang="en-US" dirty="0" smtClean="0"/>
              <a:t>should be coded with birth weight sequenced before gestational age. </a:t>
            </a:r>
            <a:endParaRPr lang="en-US"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Updates</a:t>
            </a:r>
            <a:endParaRPr lang="en-US" dirty="0"/>
          </a:p>
        </p:txBody>
      </p:sp>
      <p:sp>
        <p:nvSpPr>
          <p:cNvPr id="3" name="Content Placeholder 2"/>
          <p:cNvSpPr>
            <a:spLocks noGrp="1"/>
          </p:cNvSpPr>
          <p:nvPr>
            <p:ph idx="1"/>
          </p:nvPr>
        </p:nvSpPr>
        <p:spPr/>
        <p:txBody>
          <a:bodyPr/>
          <a:lstStyle/>
          <a:p>
            <a:r>
              <a:rPr lang="en-US" dirty="0" smtClean="0"/>
              <a:t>P00-P04 Newborn affected by maternal factors and by complications of pregnancy, labor and delivery</a:t>
            </a:r>
          </a:p>
          <a:p>
            <a:r>
              <a:rPr lang="en-US" dirty="0" smtClean="0"/>
              <a:t>The phrase “suspected to be” include in the code title as a nonessential modifier</a:t>
            </a:r>
          </a:p>
          <a:p>
            <a:pPr lvl="1"/>
            <a:r>
              <a:rPr lang="en-US" b="1" dirty="0" smtClean="0"/>
              <a:t>P00.3</a:t>
            </a:r>
            <a:r>
              <a:rPr lang="en-US" dirty="0" smtClean="0"/>
              <a:t> Newborn (suspected to be) affected by other maternal circulatory and respiratory diseases</a:t>
            </a:r>
          </a:p>
          <a:p>
            <a:pPr lvl="1"/>
            <a:r>
              <a:rPr lang="en-US" b="1" dirty="0" smtClean="0"/>
              <a:t>P00.4</a:t>
            </a:r>
            <a:r>
              <a:rPr lang="en-US" dirty="0" smtClean="0"/>
              <a:t> Newborn (suspected to be) affected by maternal nutritional disorders</a:t>
            </a:r>
          </a:p>
          <a:p>
            <a:pPr lvl="1"/>
            <a:r>
              <a:rPr lang="en-US" b="1" dirty="0" smtClean="0"/>
              <a:t>P00.5</a:t>
            </a:r>
            <a:r>
              <a:rPr lang="en-US" dirty="0" smtClean="0"/>
              <a:t> Newborn (suspected to be) affected by maternal injury</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Z38 </a:t>
            </a:r>
            <a:r>
              <a:rPr lang="en-US" b="1" dirty="0" err="1" smtClean="0"/>
              <a:t>Liveborn</a:t>
            </a:r>
            <a:r>
              <a:rPr lang="en-US" b="1" dirty="0" smtClean="0"/>
              <a:t> Infant</a:t>
            </a:r>
            <a:endParaRPr lang="en-US" b="1" dirty="0"/>
          </a:p>
        </p:txBody>
      </p:sp>
      <p:sp>
        <p:nvSpPr>
          <p:cNvPr id="5" name="Content Placeholder 4"/>
          <p:cNvSpPr>
            <a:spLocks noGrp="1"/>
          </p:cNvSpPr>
          <p:nvPr>
            <p:ph idx="1"/>
          </p:nvPr>
        </p:nvSpPr>
        <p:spPr/>
        <p:txBody>
          <a:bodyPr/>
          <a:lstStyle/>
          <a:p>
            <a:r>
              <a:rPr lang="en-US" sz="3200" dirty="0" smtClean="0"/>
              <a:t>Classifies </a:t>
            </a:r>
            <a:r>
              <a:rPr lang="en-US" sz="3200" dirty="0" err="1" smtClean="0"/>
              <a:t>liveborn</a:t>
            </a:r>
            <a:endParaRPr lang="en-US" sz="3200" dirty="0" smtClean="0"/>
          </a:p>
          <a:p>
            <a:pPr lvl="1"/>
            <a:r>
              <a:rPr lang="en-US" sz="2800" dirty="0" smtClean="0"/>
              <a:t>Place of birth</a:t>
            </a:r>
          </a:p>
          <a:p>
            <a:pPr lvl="1"/>
            <a:r>
              <a:rPr lang="en-US" sz="2800" dirty="0" smtClean="0"/>
              <a:t>Type of delivery</a:t>
            </a:r>
          </a:p>
          <a:p>
            <a:r>
              <a:rPr lang="en-US" sz="3200" dirty="0" smtClean="0"/>
              <a:t>Principal code</a:t>
            </a:r>
          </a:p>
          <a:p>
            <a:pPr lvl="1"/>
            <a:r>
              <a:rPr lang="en-US" sz="2800" dirty="0" smtClean="0"/>
              <a:t>Initial record</a:t>
            </a:r>
          </a:p>
          <a:p>
            <a:pPr lvl="1"/>
            <a:r>
              <a:rPr lang="en-US" sz="2800" dirty="0" smtClean="0"/>
              <a:t>Newborn</a:t>
            </a:r>
          </a:p>
          <a:p>
            <a:r>
              <a:rPr lang="en-US" sz="3200" dirty="0" smtClean="0"/>
              <a:t>Not Used</a:t>
            </a:r>
          </a:p>
          <a:p>
            <a:pPr lvl="1"/>
            <a:r>
              <a:rPr lang="en-US" sz="2800" dirty="0" smtClean="0"/>
              <a:t>On mother’s record</a:t>
            </a:r>
            <a:endParaRPr lang="en-US"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990600"/>
          </a:xfrm>
        </p:spPr>
        <p:txBody>
          <a:bodyPr/>
          <a:lstStyle/>
          <a:p>
            <a:r>
              <a:rPr lang="en-US" sz="3600" dirty="0" smtClean="0">
                <a:solidFill>
                  <a:schemeClr val="tx2"/>
                </a:solidFill>
              </a:rPr>
              <a:t>Congenital Malformations, deformations and chromosomal </a:t>
            </a:r>
            <a:r>
              <a:rPr lang="en-US" sz="3600" dirty="0" smtClean="0">
                <a:solidFill>
                  <a:schemeClr val="tx2"/>
                </a:solidFill>
              </a:rPr>
              <a:t>abnormalities </a:t>
            </a:r>
            <a:endParaRPr lang="en-US" sz="3600" dirty="0"/>
          </a:p>
        </p:txBody>
      </p:sp>
      <p:sp>
        <p:nvSpPr>
          <p:cNvPr id="5" name="Rectangle 4"/>
          <p:cNvSpPr/>
          <p:nvPr/>
        </p:nvSpPr>
        <p:spPr>
          <a:xfrm>
            <a:off x="6934200" y="968514"/>
            <a:ext cx="2295820"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Q00-Q99</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Content Placeholder 2"/>
          <p:cNvSpPr>
            <a:spLocks noGrp="1"/>
          </p:cNvSpPr>
          <p:nvPr>
            <p:ph idx="1"/>
          </p:nvPr>
        </p:nvSpPr>
        <p:spPr/>
        <p:txBody>
          <a:bodyPr/>
          <a:lstStyle/>
          <a:p>
            <a:r>
              <a:rPr lang="en-US" sz="2400" dirty="0" smtClean="0"/>
              <a:t>When no unique code is available, assign additional code(s) for any manifestations</a:t>
            </a:r>
          </a:p>
          <a:p>
            <a:r>
              <a:rPr lang="en-US" sz="2400" dirty="0" smtClean="0"/>
              <a:t>When the code assignment specifically identifies the malformation, deformation, or chromosomal abnormality, </a:t>
            </a:r>
            <a:r>
              <a:rPr lang="en-US" sz="2400" i="1" dirty="0" smtClean="0"/>
              <a:t>manifestations</a:t>
            </a:r>
            <a:r>
              <a:rPr lang="en-US" sz="2400" dirty="0" smtClean="0"/>
              <a:t> that are an inherent component of the anomaly should not be coded separately </a:t>
            </a:r>
          </a:p>
          <a:p>
            <a:r>
              <a:rPr lang="en-US" sz="2400" dirty="0" smtClean="0"/>
              <a:t>Additional codes should be assigned for manifestations that are not an </a:t>
            </a:r>
            <a:r>
              <a:rPr lang="en-US" sz="2400" dirty="0" smtClean="0"/>
              <a:t>inherent </a:t>
            </a:r>
            <a:r>
              <a:rPr lang="en-US" sz="2400" dirty="0" smtClean="0"/>
              <a:t>component </a:t>
            </a:r>
            <a:endParaRPr lang="en-US" sz="2400" dirty="0" smtClean="0"/>
          </a:p>
          <a:p>
            <a:r>
              <a:rPr lang="en-US" sz="2400" dirty="0" smtClean="0"/>
              <a:t>Code may be primary or secondary dependent on the reason for the encounter</a:t>
            </a:r>
            <a:endParaRPr lang="en-US" sz="2400" dirty="0" smtClean="0"/>
          </a:p>
        </p:txBody>
      </p:sp>
      <p:sp>
        <p:nvSpPr>
          <p:cNvPr id="7" name="Rectangle 6"/>
          <p:cNvSpPr/>
          <p:nvPr/>
        </p:nvSpPr>
        <p:spPr>
          <a:xfrm>
            <a:off x="3048000" y="5638800"/>
            <a:ext cx="206979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Ch.17</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Codes may be used for the lifetime of the patient.</a:t>
            </a:r>
            <a:endParaRPr lang="en-US" dirty="0"/>
          </a:p>
        </p:txBody>
      </p:sp>
      <p:sp>
        <p:nvSpPr>
          <p:cNvPr id="4" name="Content Placeholder 2"/>
          <p:cNvSpPr>
            <a:spLocks noGrp="1"/>
          </p:cNvSpPr>
          <p:nvPr>
            <p:ph idx="1"/>
          </p:nvPr>
        </p:nvSpPr>
        <p:spPr>
          <a:xfrm>
            <a:off x="457200" y="1371600"/>
            <a:ext cx="8229600" cy="4754563"/>
          </a:xfrm>
        </p:spPr>
        <p:txBody>
          <a:bodyPr/>
          <a:lstStyle/>
          <a:p>
            <a:r>
              <a:rPr lang="en-US" dirty="0" smtClean="0"/>
              <a:t>If congenital malformation has been corrected, a personal history code </a:t>
            </a:r>
            <a:r>
              <a:rPr lang="en-US" dirty="0" smtClean="0"/>
              <a:t>is used</a:t>
            </a:r>
            <a:endParaRPr lang="en-US" dirty="0" smtClean="0"/>
          </a:p>
          <a:p>
            <a:r>
              <a:rPr lang="en-US" dirty="0" smtClean="0"/>
              <a:t>Although present at birth, abnormality may not be identified until later in life, and if diagnosed by physician, assign </a:t>
            </a:r>
            <a:r>
              <a:rPr lang="en-US" dirty="0" smtClean="0"/>
              <a:t>a </a:t>
            </a:r>
            <a:r>
              <a:rPr lang="en-US" dirty="0" smtClean="0"/>
              <a:t>code from codes Q00-Q99</a:t>
            </a:r>
          </a:p>
          <a:p>
            <a:r>
              <a:rPr lang="en-US" dirty="0" smtClean="0"/>
              <a:t>For birth admission</a:t>
            </a:r>
            <a:r>
              <a:rPr lang="en-US" dirty="0" smtClean="0"/>
              <a:t>,</a:t>
            </a:r>
          </a:p>
          <a:p>
            <a:pPr lvl="1"/>
            <a:r>
              <a:rPr lang="en-US" dirty="0" smtClean="0"/>
              <a:t>the </a:t>
            </a:r>
            <a:r>
              <a:rPr lang="en-US" dirty="0" smtClean="0"/>
              <a:t>appropriate code from category Z38, </a:t>
            </a:r>
            <a:r>
              <a:rPr lang="en-US" dirty="0" err="1" smtClean="0"/>
              <a:t>Liveborn</a:t>
            </a:r>
            <a:r>
              <a:rPr lang="en-US" dirty="0" smtClean="0"/>
              <a:t> infants, according to place of birth and type of delivery, should be sequenced as the principal diagnosis, </a:t>
            </a:r>
            <a:endParaRPr lang="en-US" dirty="0" smtClean="0"/>
          </a:p>
          <a:p>
            <a:pPr lvl="1"/>
            <a:r>
              <a:rPr lang="en-US" dirty="0" smtClean="0"/>
              <a:t>followed by </a:t>
            </a:r>
            <a:r>
              <a:rPr lang="en-US" dirty="0" smtClean="0"/>
              <a:t>any congenital anomaly codes, Q00-Q89. </a:t>
            </a:r>
          </a:p>
          <a:p>
            <a:endParaRPr lang="en-US" sz="24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76200"/>
            <a:ext cx="7696200" cy="990600"/>
          </a:xfrm>
          <a:prstGeom prst="rect">
            <a:avLst/>
          </a:prstGeom>
          <a:noFill/>
          <a:ln w="9525">
            <a:noFill/>
            <a:miter lim="800000"/>
            <a:headEnd/>
            <a:tailEnd/>
          </a:ln>
        </p:spPr>
        <p:txBody>
          <a:bodyPr anchor="b"/>
          <a:lstStyle/>
          <a:p>
            <a:pPr eaLnBrk="0" hangingPunct="0"/>
            <a:endParaRPr lang="en-US" sz="4000" b="1" dirty="0" smtClean="0">
              <a:solidFill>
                <a:srgbClr val="FFFFFF"/>
              </a:solidFill>
              <a:latin typeface="Calibri" pitchFamily="34" charset="0"/>
            </a:endParaRPr>
          </a:p>
          <a:p>
            <a:pPr eaLnBrk="0" hangingPunct="0"/>
            <a:r>
              <a:rPr lang="en-US" sz="4000" b="1" dirty="0" smtClean="0">
                <a:solidFill>
                  <a:srgbClr val="FFFFFF"/>
                </a:solidFill>
                <a:latin typeface="Calibri" pitchFamily="34" charset="0"/>
              </a:rPr>
              <a:t>ICD-10-CM Format (3-7 Characters)</a:t>
            </a:r>
            <a:endParaRPr lang="en-US" sz="4000" b="1" dirty="0">
              <a:solidFill>
                <a:srgbClr val="FFFFFF"/>
              </a:solidFill>
              <a:latin typeface="Calibri" pitchFamily="34" charset="0"/>
            </a:endParaRPr>
          </a:p>
        </p:txBody>
      </p:sp>
      <p:sp>
        <p:nvSpPr>
          <p:cNvPr id="25607" name="Rectangle 7"/>
          <p:cNvSpPr>
            <a:spLocks noChangeArrowheads="1"/>
          </p:cNvSpPr>
          <p:nvPr/>
        </p:nvSpPr>
        <p:spPr bwMode="auto">
          <a:xfrm>
            <a:off x="6934200" y="5257800"/>
            <a:ext cx="1066800" cy="6858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eaLnBrk="0" fontAlgn="auto" hangingPunct="0">
              <a:spcBef>
                <a:spcPts val="0"/>
              </a:spcBef>
              <a:spcAft>
                <a:spcPts val="0"/>
              </a:spcAft>
              <a:defRPr/>
            </a:pPr>
            <a:r>
              <a:rPr lang="en-US" sz="1600" b="1" dirty="0">
                <a:solidFill>
                  <a:srgbClr val="0F0F17"/>
                </a:solidFill>
              </a:rPr>
              <a:t>Extension</a:t>
            </a:r>
          </a:p>
        </p:txBody>
      </p:sp>
      <p:sp>
        <p:nvSpPr>
          <p:cNvPr id="25608" name="Rectangle 8"/>
          <p:cNvSpPr>
            <a:spLocks noChangeArrowheads="1"/>
          </p:cNvSpPr>
          <p:nvPr/>
        </p:nvSpPr>
        <p:spPr bwMode="auto">
          <a:xfrm>
            <a:off x="3276600" y="5257800"/>
            <a:ext cx="3048000" cy="685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fontAlgn="auto" hangingPunct="0">
              <a:spcBef>
                <a:spcPts val="0"/>
              </a:spcBef>
              <a:spcAft>
                <a:spcPts val="0"/>
              </a:spcAft>
              <a:defRPr/>
            </a:pPr>
            <a:r>
              <a:rPr lang="en-US" sz="1400" b="1" dirty="0">
                <a:solidFill>
                  <a:schemeClr val="tx1"/>
                </a:solidFill>
              </a:rPr>
              <a:t>Etiology, Anatomical Site, Severity</a:t>
            </a:r>
          </a:p>
        </p:txBody>
      </p:sp>
      <p:sp>
        <p:nvSpPr>
          <p:cNvPr id="25609" name="Rectangle 9"/>
          <p:cNvSpPr>
            <a:spLocks noChangeArrowheads="1"/>
          </p:cNvSpPr>
          <p:nvPr/>
        </p:nvSpPr>
        <p:spPr bwMode="auto">
          <a:xfrm>
            <a:off x="1143000" y="5257800"/>
            <a:ext cx="1371600" cy="685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fontAlgn="auto" hangingPunct="0">
              <a:spcBef>
                <a:spcPts val="0"/>
              </a:spcBef>
              <a:spcAft>
                <a:spcPts val="0"/>
              </a:spcAft>
              <a:defRPr/>
            </a:pPr>
            <a:r>
              <a:rPr lang="en-US" dirty="0"/>
              <a:t>Category</a:t>
            </a:r>
          </a:p>
        </p:txBody>
      </p:sp>
      <p:sp>
        <p:nvSpPr>
          <p:cNvPr id="11273" name="Line 11"/>
          <p:cNvSpPr>
            <a:spLocks noChangeShapeType="1"/>
          </p:cNvSpPr>
          <p:nvPr/>
        </p:nvSpPr>
        <p:spPr bwMode="auto">
          <a:xfrm>
            <a:off x="1828800" y="4495800"/>
            <a:ext cx="0" cy="457200"/>
          </a:xfrm>
          <a:prstGeom prst="line">
            <a:avLst/>
          </a:prstGeom>
          <a:noFill/>
          <a:ln w="9525">
            <a:solidFill>
              <a:schemeClr val="tx1"/>
            </a:solidFill>
            <a:round/>
            <a:headEnd/>
            <a:tailEnd type="triangle" w="med" len="med"/>
          </a:ln>
        </p:spPr>
        <p:txBody>
          <a:bodyPr/>
          <a:lstStyle/>
          <a:p>
            <a:endParaRPr lang="en-US"/>
          </a:p>
        </p:txBody>
      </p:sp>
      <p:sp>
        <p:nvSpPr>
          <p:cNvPr id="11274" name="Line 12"/>
          <p:cNvSpPr>
            <a:spLocks noChangeShapeType="1"/>
          </p:cNvSpPr>
          <p:nvPr/>
        </p:nvSpPr>
        <p:spPr bwMode="auto">
          <a:xfrm>
            <a:off x="4800600" y="4419600"/>
            <a:ext cx="0" cy="457200"/>
          </a:xfrm>
          <a:prstGeom prst="line">
            <a:avLst/>
          </a:prstGeom>
          <a:noFill/>
          <a:ln w="9525">
            <a:solidFill>
              <a:schemeClr val="tx1"/>
            </a:solidFill>
            <a:round/>
            <a:headEnd/>
            <a:tailEnd type="triangle" w="med" len="med"/>
          </a:ln>
        </p:spPr>
        <p:txBody>
          <a:bodyPr/>
          <a:lstStyle/>
          <a:p>
            <a:endParaRPr lang="en-US"/>
          </a:p>
        </p:txBody>
      </p:sp>
      <p:sp>
        <p:nvSpPr>
          <p:cNvPr id="11275" name="Line 13"/>
          <p:cNvSpPr>
            <a:spLocks noChangeShapeType="1"/>
          </p:cNvSpPr>
          <p:nvPr/>
        </p:nvSpPr>
        <p:spPr bwMode="auto">
          <a:xfrm>
            <a:off x="7391400" y="4419600"/>
            <a:ext cx="0" cy="457200"/>
          </a:xfrm>
          <a:prstGeom prst="line">
            <a:avLst/>
          </a:prstGeom>
          <a:noFill/>
          <a:ln w="9525">
            <a:solidFill>
              <a:schemeClr val="tx1"/>
            </a:solidFill>
            <a:round/>
            <a:headEnd/>
            <a:tailEnd type="triangle" w="med" len="med"/>
          </a:ln>
        </p:spPr>
        <p:txBody>
          <a:bodyPr/>
          <a:lstStyle/>
          <a:p>
            <a:endParaRPr lang="en-US"/>
          </a:p>
        </p:txBody>
      </p:sp>
      <p:sp>
        <p:nvSpPr>
          <p:cNvPr id="17" name="Down Arrow 16"/>
          <p:cNvSpPr/>
          <p:nvPr/>
        </p:nvSpPr>
        <p:spPr>
          <a:xfrm>
            <a:off x="1066800" y="1981200"/>
            <a:ext cx="609600" cy="10668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wrap="none" anchor="ctr"/>
          <a:lstStyle/>
          <a:p>
            <a:pPr algn="ctr" fontAlgn="auto">
              <a:spcBef>
                <a:spcPts val="0"/>
              </a:spcBef>
              <a:spcAft>
                <a:spcPts val="0"/>
              </a:spcAft>
              <a:defRPr/>
            </a:pPr>
            <a:r>
              <a:rPr lang="en-US" sz="1100" dirty="0">
                <a:solidFill>
                  <a:schemeClr val="tx1"/>
                </a:solidFill>
              </a:rPr>
              <a:t>ALPHA</a:t>
            </a:r>
          </a:p>
        </p:txBody>
      </p:sp>
      <p:sp>
        <p:nvSpPr>
          <p:cNvPr id="19" name="Down Arrow 18"/>
          <p:cNvSpPr/>
          <p:nvPr/>
        </p:nvSpPr>
        <p:spPr>
          <a:xfrm>
            <a:off x="1676400" y="2362200"/>
            <a:ext cx="609600" cy="6858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wrap="none" anchor="ctr"/>
          <a:lstStyle/>
          <a:p>
            <a:pPr algn="ctr" fontAlgn="auto">
              <a:spcBef>
                <a:spcPts val="0"/>
              </a:spcBef>
              <a:spcAft>
                <a:spcPts val="0"/>
              </a:spcAft>
              <a:defRPr/>
            </a:pPr>
            <a:r>
              <a:rPr lang="en-US" sz="1100" dirty="0">
                <a:solidFill>
                  <a:schemeClr val="tx1"/>
                </a:solidFill>
              </a:rPr>
              <a:t>#</a:t>
            </a:r>
          </a:p>
        </p:txBody>
      </p:sp>
      <p:sp>
        <p:nvSpPr>
          <p:cNvPr id="20" name="Down Arrow 19"/>
          <p:cNvSpPr/>
          <p:nvPr/>
        </p:nvSpPr>
        <p:spPr>
          <a:xfrm>
            <a:off x="2209800" y="2362200"/>
            <a:ext cx="609600" cy="6858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wrap="none" anchor="ctr"/>
          <a:lstStyle/>
          <a:p>
            <a:pPr algn="ctr" fontAlgn="auto">
              <a:spcBef>
                <a:spcPts val="0"/>
              </a:spcBef>
              <a:spcAft>
                <a:spcPts val="0"/>
              </a:spcAft>
              <a:defRPr/>
            </a:pPr>
            <a:r>
              <a:rPr lang="en-US" sz="1100" dirty="0">
                <a:solidFill>
                  <a:schemeClr val="tx1"/>
                </a:solidFill>
              </a:rPr>
              <a:t>#</a:t>
            </a:r>
          </a:p>
        </p:txBody>
      </p:sp>
      <p:sp>
        <p:nvSpPr>
          <p:cNvPr id="21" name="Down Arrow 20"/>
          <p:cNvSpPr/>
          <p:nvPr/>
        </p:nvSpPr>
        <p:spPr>
          <a:xfrm>
            <a:off x="3048000" y="2438400"/>
            <a:ext cx="609600" cy="15240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wrap="none" anchor="ctr"/>
          <a:lstStyle/>
          <a:p>
            <a:pPr algn="ctr" fontAlgn="auto">
              <a:spcBef>
                <a:spcPts val="0"/>
              </a:spcBef>
              <a:spcAft>
                <a:spcPts val="0"/>
              </a:spcAft>
              <a:defRPr/>
            </a:pPr>
            <a:r>
              <a:rPr lang="en-US" sz="1100" dirty="0">
                <a:solidFill>
                  <a:schemeClr val="tx1"/>
                </a:solidFill>
              </a:rPr>
              <a:t>DECIMAL</a:t>
            </a:r>
          </a:p>
        </p:txBody>
      </p:sp>
      <p:sp>
        <p:nvSpPr>
          <p:cNvPr id="22" name="Down Arrow 21"/>
          <p:cNvSpPr/>
          <p:nvPr/>
        </p:nvSpPr>
        <p:spPr>
          <a:xfrm>
            <a:off x="3935187" y="1981200"/>
            <a:ext cx="1752600" cy="10668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spcCol="91440" anchor="ctr"/>
          <a:lstStyle/>
          <a:p>
            <a:pPr algn="ctr" fontAlgn="auto">
              <a:spcBef>
                <a:spcPts val="0"/>
              </a:spcBef>
              <a:spcAft>
                <a:spcPts val="0"/>
              </a:spcAft>
              <a:defRPr/>
            </a:pPr>
            <a:endParaRPr lang="en-US" sz="1100" dirty="0">
              <a:solidFill>
                <a:schemeClr val="tx1"/>
              </a:solidFill>
            </a:endParaRPr>
          </a:p>
          <a:p>
            <a:pPr algn="ctr" fontAlgn="auto">
              <a:spcBef>
                <a:spcPts val="0"/>
              </a:spcBef>
              <a:spcAft>
                <a:spcPts val="0"/>
              </a:spcAft>
              <a:defRPr/>
            </a:pPr>
            <a:endParaRPr lang="en-US" sz="1100" dirty="0">
              <a:solidFill>
                <a:schemeClr val="tx1"/>
              </a:solidFill>
            </a:endParaRPr>
          </a:p>
          <a:p>
            <a:pPr algn="ctr" fontAlgn="auto">
              <a:spcBef>
                <a:spcPts val="0"/>
              </a:spcBef>
              <a:spcAft>
                <a:spcPts val="0"/>
              </a:spcAft>
              <a:defRPr/>
            </a:pPr>
            <a:r>
              <a:rPr lang="en-US" sz="1100" dirty="0" smtClean="0">
                <a:solidFill>
                  <a:schemeClr val="tx1"/>
                </a:solidFill>
              </a:rPr>
              <a:t>Alpha or Numeric</a:t>
            </a:r>
            <a:endParaRPr lang="en-US" sz="1100" dirty="0">
              <a:solidFill>
                <a:schemeClr val="tx1"/>
              </a:solidFill>
            </a:endParaRPr>
          </a:p>
        </p:txBody>
      </p:sp>
      <p:sp>
        <p:nvSpPr>
          <p:cNvPr id="11281" name="Slide Number Placeholder 1"/>
          <p:cNvSpPr>
            <a:spLocks noGrp="1"/>
          </p:cNvSpPr>
          <p:nvPr>
            <p:ph type="sldNum" sz="quarter" idx="12"/>
          </p:nvPr>
        </p:nvSpPr>
        <p:spPr>
          <a:xfrm>
            <a:off x="457200" y="6356350"/>
            <a:ext cx="2133600" cy="365125"/>
          </a:xfrm>
          <a:noFill/>
        </p:spPr>
        <p:txBody>
          <a:bodyPr/>
          <a:lstStyle/>
          <a:p>
            <a:pPr algn="l" defTabSz="914400"/>
            <a:fld id="{E8443816-ABFA-4281-B067-1AD827D782E6}" type="slidenum">
              <a:rPr lang="en-US" smtClean="0"/>
              <a:pPr algn="l" defTabSz="914400"/>
              <a:t>6</a:t>
            </a:fld>
            <a:endParaRPr lang="en-US" smtClean="0"/>
          </a:p>
        </p:txBody>
      </p:sp>
      <p:grpSp>
        <p:nvGrpSpPr>
          <p:cNvPr id="24" name="Group 23"/>
          <p:cNvGrpSpPr/>
          <p:nvPr/>
        </p:nvGrpSpPr>
        <p:grpSpPr>
          <a:xfrm>
            <a:off x="914400" y="3200400"/>
            <a:ext cx="7162800" cy="990600"/>
            <a:chOff x="914400" y="3200400"/>
            <a:chExt cx="7162800" cy="990600"/>
          </a:xfrm>
        </p:grpSpPr>
        <p:sp>
          <p:nvSpPr>
            <p:cNvPr id="25604" name="Rectangle 4"/>
            <p:cNvSpPr>
              <a:spLocks noChangeArrowheads="1"/>
            </p:cNvSpPr>
            <p:nvPr/>
          </p:nvSpPr>
          <p:spPr bwMode="auto">
            <a:xfrm>
              <a:off x="914400" y="3200400"/>
              <a:ext cx="2057400" cy="9906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fontAlgn="auto" hangingPunct="0">
                <a:spcBef>
                  <a:spcPts val="0"/>
                </a:spcBef>
                <a:spcAft>
                  <a:spcPts val="0"/>
                </a:spcAft>
                <a:defRPr/>
              </a:pPr>
              <a:r>
                <a:rPr lang="en-US" sz="2400" b="1" dirty="0">
                  <a:solidFill>
                    <a:srgbClr val="0F0F17"/>
                  </a:solidFill>
                </a:rPr>
                <a:t>X    X    X</a:t>
              </a:r>
            </a:p>
          </p:txBody>
        </p:sp>
        <p:sp>
          <p:nvSpPr>
            <p:cNvPr id="25605" name="Rectangle 5"/>
            <p:cNvSpPr>
              <a:spLocks noChangeArrowheads="1"/>
            </p:cNvSpPr>
            <p:nvPr/>
          </p:nvSpPr>
          <p:spPr bwMode="auto">
            <a:xfrm>
              <a:off x="3733800" y="3200400"/>
              <a:ext cx="2133600" cy="9906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fontAlgn="auto" hangingPunct="0">
                <a:spcBef>
                  <a:spcPts val="0"/>
                </a:spcBef>
                <a:spcAft>
                  <a:spcPts val="0"/>
                </a:spcAft>
                <a:defRPr/>
              </a:pPr>
              <a:r>
                <a:rPr lang="en-US" sz="2400" b="1" dirty="0">
                  <a:solidFill>
                    <a:srgbClr val="0F0F17"/>
                  </a:solidFill>
                </a:rPr>
                <a:t>X  X  X</a:t>
              </a:r>
            </a:p>
          </p:txBody>
        </p:sp>
        <p:sp>
          <p:nvSpPr>
            <p:cNvPr id="25606" name="Rectangle 6"/>
            <p:cNvSpPr>
              <a:spLocks noChangeArrowheads="1"/>
            </p:cNvSpPr>
            <p:nvPr/>
          </p:nvSpPr>
          <p:spPr bwMode="auto">
            <a:xfrm>
              <a:off x="6629400" y="3200400"/>
              <a:ext cx="1447800" cy="9906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fontAlgn="auto" hangingPunct="0">
                <a:spcBef>
                  <a:spcPts val="0"/>
                </a:spcBef>
                <a:spcAft>
                  <a:spcPts val="0"/>
                </a:spcAft>
                <a:defRPr/>
              </a:pPr>
              <a:endParaRPr lang="en-US" sz="2400" b="1" dirty="0">
                <a:solidFill>
                  <a:srgbClr val="0F0F17"/>
                </a:solidFill>
              </a:endParaRPr>
            </a:p>
            <a:p>
              <a:pPr algn="ctr" eaLnBrk="0" fontAlgn="auto" hangingPunct="0">
                <a:spcBef>
                  <a:spcPts val="0"/>
                </a:spcBef>
                <a:spcAft>
                  <a:spcPts val="0"/>
                </a:spcAft>
                <a:defRPr/>
              </a:pPr>
              <a:r>
                <a:rPr lang="en-US" sz="2400" b="1" dirty="0">
                  <a:solidFill>
                    <a:srgbClr val="0F0F17"/>
                  </a:solidFill>
                </a:rPr>
                <a:t>X</a:t>
              </a:r>
            </a:p>
            <a:p>
              <a:pPr algn="ctr" eaLnBrk="0" fontAlgn="auto" hangingPunct="0">
                <a:spcBef>
                  <a:spcPts val="0"/>
                </a:spcBef>
                <a:spcAft>
                  <a:spcPts val="0"/>
                </a:spcAft>
                <a:defRPr/>
              </a:pPr>
              <a:endParaRPr lang="en-US" dirty="0"/>
            </a:p>
          </p:txBody>
        </p:sp>
        <p:sp>
          <p:nvSpPr>
            <p:cNvPr id="23" name="Oval 22"/>
            <p:cNvSpPr/>
            <p:nvPr/>
          </p:nvSpPr>
          <p:spPr>
            <a:xfrm>
              <a:off x="3323304" y="4114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solidFill>
                  <a:schemeClr val="tx2"/>
                </a:solidFill>
              </a:rPr>
              <a:t>Symptoms, Signs and Abnormal Clinical and Laboratory Findings</a:t>
            </a:r>
            <a:endParaRPr lang="en-US" dirty="0"/>
          </a:p>
        </p:txBody>
      </p:sp>
      <p:sp>
        <p:nvSpPr>
          <p:cNvPr id="3" name="Content Placeholder 2"/>
          <p:cNvSpPr>
            <a:spLocks noGrp="1"/>
          </p:cNvSpPr>
          <p:nvPr>
            <p:ph idx="1"/>
          </p:nvPr>
        </p:nvSpPr>
        <p:spPr>
          <a:xfrm>
            <a:off x="457200" y="1600200"/>
            <a:ext cx="8229600" cy="4800600"/>
          </a:xfrm>
        </p:spPr>
        <p:txBody>
          <a:bodyPr/>
          <a:lstStyle/>
          <a:p>
            <a:pPr lvl="0"/>
            <a:r>
              <a:rPr lang="en-US" dirty="0" smtClean="0"/>
              <a:t>No more specific diagnosis can be made even after all facts have been investigated</a:t>
            </a:r>
          </a:p>
          <a:p>
            <a:pPr lvl="0"/>
            <a:r>
              <a:rPr lang="en-US" dirty="0" smtClean="0"/>
              <a:t>Signs or symptoms existing at time of initial encounter - transient and causes not determined</a:t>
            </a:r>
          </a:p>
          <a:p>
            <a:pPr lvl="0"/>
            <a:r>
              <a:rPr lang="en-US" dirty="0" smtClean="0"/>
              <a:t>Provisional diagnosis in patient failing to return</a:t>
            </a:r>
          </a:p>
          <a:p>
            <a:pPr lvl="0"/>
            <a:r>
              <a:rPr lang="en-US" dirty="0" smtClean="0"/>
              <a:t>Referred elsewhere before diagnosis made</a:t>
            </a:r>
          </a:p>
          <a:p>
            <a:pPr lvl="0"/>
            <a:r>
              <a:rPr lang="en-US" dirty="0" smtClean="0"/>
              <a:t>More precise diagnosis  not available</a:t>
            </a:r>
          </a:p>
          <a:p>
            <a:pPr lvl="0"/>
            <a:r>
              <a:rPr lang="en-US" dirty="0" smtClean="0"/>
              <a:t>Certain symptoms, for which supplementary information is provided, that represent important problems in medical care in their own </a:t>
            </a:r>
            <a:r>
              <a:rPr lang="en-US" dirty="0" smtClean="0"/>
              <a:t>right</a:t>
            </a:r>
            <a:endParaRPr lang="en-US" dirty="0" smtClean="0"/>
          </a:p>
        </p:txBody>
      </p:sp>
      <p:sp>
        <p:nvSpPr>
          <p:cNvPr id="4" name="Rectangle 3"/>
          <p:cNvSpPr/>
          <p:nvPr/>
        </p:nvSpPr>
        <p:spPr>
          <a:xfrm>
            <a:off x="6781800" y="990600"/>
            <a:ext cx="2497455"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R00-R99</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rot="20831763">
            <a:off x="6807654" y="4125385"/>
            <a:ext cx="226215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 18</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Hematuria</a:t>
            </a:r>
            <a:endParaRPr lang="en-US" dirty="0"/>
          </a:p>
        </p:txBody>
      </p:sp>
      <p:sp>
        <p:nvSpPr>
          <p:cNvPr id="3" name="Content Placeholder 2"/>
          <p:cNvSpPr>
            <a:spLocks noGrp="1"/>
          </p:cNvSpPr>
          <p:nvPr>
            <p:ph idx="1"/>
          </p:nvPr>
        </p:nvSpPr>
        <p:spPr/>
        <p:txBody>
          <a:bodyPr/>
          <a:lstStyle/>
          <a:p>
            <a:r>
              <a:rPr lang="en-US" dirty="0" smtClean="0"/>
              <a:t>Substantial classification change</a:t>
            </a:r>
          </a:p>
          <a:p>
            <a:r>
              <a:rPr lang="en-US" dirty="0" smtClean="0"/>
              <a:t>Various types of </a:t>
            </a:r>
            <a:r>
              <a:rPr lang="en-US" dirty="0" err="1" smtClean="0"/>
              <a:t>hematuria</a:t>
            </a:r>
            <a:r>
              <a:rPr lang="en-US" dirty="0" smtClean="0"/>
              <a:t> coded in Chapter 18</a:t>
            </a:r>
          </a:p>
          <a:p>
            <a:r>
              <a:rPr lang="en-US" dirty="0" smtClean="0"/>
              <a:t>Unless included with the underlying condition</a:t>
            </a:r>
          </a:p>
          <a:p>
            <a:r>
              <a:rPr lang="en-US" dirty="0" smtClean="0"/>
              <a:t>Such as acute cystitis w/</a:t>
            </a:r>
            <a:r>
              <a:rPr lang="en-US" dirty="0" err="1" smtClean="0"/>
              <a:t>hematuria</a:t>
            </a:r>
            <a:endParaRPr lang="en-US" dirty="0" smtClean="0"/>
          </a:p>
          <a:p>
            <a:pPr lvl="1"/>
            <a:r>
              <a:rPr lang="en-US" dirty="0" smtClean="0"/>
              <a:t>Code found in Chapter 14, Diseases of Genitourinary System</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2819400"/>
            <a:ext cx="41910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8915400" cy="1143000"/>
          </a:xfrm>
        </p:spPr>
        <p:txBody>
          <a:bodyPr/>
          <a:lstStyle/>
          <a:p>
            <a:r>
              <a:rPr lang="en-US" sz="3200" dirty="0" smtClean="0">
                <a:solidFill>
                  <a:schemeClr val="tx2"/>
                </a:solidFill>
              </a:rPr>
              <a:t>Injury, Poisoning, and Certain Other Consequences of External </a:t>
            </a:r>
            <a:r>
              <a:rPr lang="en-US" sz="3200" dirty="0" smtClean="0">
                <a:solidFill>
                  <a:schemeClr val="tx2"/>
                </a:solidFill>
              </a:rPr>
              <a:t>Causes  </a:t>
            </a:r>
            <a:r>
              <a:rPr lang="en-US" sz="3200" b="1" dirty="0" smtClean="0">
                <a:solidFill>
                  <a:schemeClr val="tx2"/>
                </a:solidFill>
              </a:rPr>
              <a:t>S00-T88</a:t>
            </a:r>
            <a:endParaRPr lang="en-US" sz="3200" b="1" dirty="0"/>
          </a:p>
        </p:txBody>
      </p:sp>
      <p:sp>
        <p:nvSpPr>
          <p:cNvPr id="3" name="Content Placeholder 2"/>
          <p:cNvSpPr>
            <a:spLocks noGrp="1"/>
          </p:cNvSpPr>
          <p:nvPr>
            <p:ph idx="1"/>
          </p:nvPr>
        </p:nvSpPr>
        <p:spPr/>
        <p:txBody>
          <a:bodyPr/>
          <a:lstStyle/>
          <a:p>
            <a:r>
              <a:rPr lang="en-US" sz="3600" b="1" dirty="0" smtClean="0">
                <a:solidFill>
                  <a:schemeClr val="accent1">
                    <a:lumMod val="75000"/>
                  </a:schemeClr>
                </a:solidFill>
              </a:rPr>
              <a:t>Injuries grouped </a:t>
            </a:r>
            <a:r>
              <a:rPr lang="en-US" sz="3600" b="1" dirty="0" smtClean="0">
                <a:solidFill>
                  <a:schemeClr val="accent1">
                    <a:lumMod val="75000"/>
                  </a:schemeClr>
                </a:solidFill>
              </a:rPr>
              <a:t>by </a:t>
            </a:r>
            <a:r>
              <a:rPr lang="en-US" sz="3600" b="1" dirty="0" smtClean="0">
                <a:solidFill>
                  <a:schemeClr val="accent1">
                    <a:lumMod val="75000"/>
                  </a:schemeClr>
                </a:solidFill>
              </a:rPr>
              <a:t>body part rather than </a:t>
            </a:r>
            <a:r>
              <a:rPr lang="en-US" sz="3600" b="1" dirty="0" smtClean="0">
                <a:solidFill>
                  <a:schemeClr val="accent1">
                    <a:lumMod val="75000"/>
                  </a:schemeClr>
                </a:solidFill>
              </a:rPr>
              <a:t>category of injury</a:t>
            </a:r>
          </a:p>
          <a:p>
            <a:r>
              <a:rPr lang="en-US" sz="3600" b="1" dirty="0" smtClean="0">
                <a:solidFill>
                  <a:schemeClr val="bg1"/>
                </a:solidFill>
              </a:rPr>
              <a:t>Head  (S00-S09)</a:t>
            </a:r>
          </a:p>
          <a:p>
            <a:r>
              <a:rPr lang="en-US" sz="3600" b="1" dirty="0" smtClean="0">
                <a:solidFill>
                  <a:schemeClr val="bg1"/>
                </a:solidFill>
              </a:rPr>
              <a:t>Neck  (S10-S19)</a:t>
            </a:r>
          </a:p>
          <a:p>
            <a:r>
              <a:rPr lang="en-US" sz="3600" b="1" dirty="0" smtClean="0">
                <a:solidFill>
                  <a:schemeClr val="bg1"/>
                </a:solidFill>
              </a:rPr>
              <a:t>Thorax  (S20-29)</a:t>
            </a:r>
            <a:endParaRPr lang="en-US" sz="3600" b="1" dirty="0" smtClean="0">
              <a:solidFill>
                <a:schemeClr val="bg1"/>
              </a:solidFill>
            </a:endParaRPr>
          </a:p>
          <a:p>
            <a:endParaRPr lang="en-US" dirty="0"/>
          </a:p>
        </p:txBody>
      </p:sp>
      <p:sp>
        <p:nvSpPr>
          <p:cNvPr id="5" name="Rectangle 4"/>
          <p:cNvSpPr/>
          <p:nvPr/>
        </p:nvSpPr>
        <p:spPr>
          <a:xfrm rot="21091511">
            <a:off x="6456486" y="5343251"/>
            <a:ext cx="2262158"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 19</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ln w="28575">
            <a:solidFill>
              <a:schemeClr val="accent2">
                <a:lumMod val="75000"/>
              </a:schemeClr>
            </a:solidFill>
          </a:ln>
        </p:spPr>
        <p:txBody>
          <a:bodyPr/>
          <a:lstStyle/>
          <a:p>
            <a:r>
              <a:rPr lang="en-US" sz="3200" dirty="0" smtClean="0"/>
              <a:t>Encompasses 2 alpha characters</a:t>
            </a:r>
          </a:p>
          <a:p>
            <a:pPr lvl="1"/>
            <a:r>
              <a:rPr lang="en-US" sz="2800" b="1" dirty="0" smtClean="0"/>
              <a:t>S</a:t>
            </a:r>
            <a:r>
              <a:rPr lang="en-US" sz="2800" dirty="0" smtClean="0"/>
              <a:t> </a:t>
            </a:r>
          </a:p>
          <a:p>
            <a:pPr lvl="2"/>
            <a:r>
              <a:rPr lang="en-US" sz="2400" dirty="0" smtClean="0"/>
              <a:t>Injuries related to body region</a:t>
            </a:r>
          </a:p>
          <a:p>
            <a:pPr lvl="1"/>
            <a:r>
              <a:rPr lang="en-US" sz="2800" b="1" dirty="0" smtClean="0"/>
              <a:t>T</a:t>
            </a:r>
          </a:p>
          <a:p>
            <a:pPr lvl="2"/>
            <a:r>
              <a:rPr lang="en-US" sz="2400" dirty="0" smtClean="0"/>
              <a:t>Injuries to unspecified region</a:t>
            </a:r>
          </a:p>
          <a:p>
            <a:pPr lvl="2"/>
            <a:r>
              <a:rPr lang="en-US" sz="2400" dirty="0" smtClean="0"/>
              <a:t>Poisonings, external causes</a:t>
            </a:r>
          </a:p>
          <a:p>
            <a:endParaRPr lang="en-US" dirty="0"/>
          </a:p>
        </p:txBody>
      </p:sp>
      <p:sp>
        <p:nvSpPr>
          <p:cNvPr id="6" name="Content Placeholder 5"/>
          <p:cNvSpPr>
            <a:spLocks noGrp="1"/>
          </p:cNvSpPr>
          <p:nvPr>
            <p:ph sz="half" idx="2"/>
          </p:nvPr>
        </p:nvSpPr>
        <p:spPr>
          <a:ln w="28575">
            <a:solidFill>
              <a:schemeClr val="accent1">
                <a:lumMod val="75000"/>
              </a:schemeClr>
            </a:solidFill>
          </a:ln>
        </p:spPr>
        <p:txBody>
          <a:bodyPr/>
          <a:lstStyle/>
          <a:p>
            <a:r>
              <a:rPr lang="en-US" dirty="0" smtClean="0">
                <a:solidFill>
                  <a:srgbClr val="FF0000"/>
                </a:solidFill>
              </a:rPr>
              <a:t>Note: Use secondary code(s) from Chapter 20 to indicate cause of injury</a:t>
            </a:r>
          </a:p>
          <a:p>
            <a:r>
              <a:rPr lang="en-US" dirty="0" smtClean="0">
                <a:solidFill>
                  <a:srgbClr val="FF0000"/>
                </a:solidFill>
              </a:rPr>
              <a:t>Codes within T section that include </a:t>
            </a:r>
            <a:br>
              <a:rPr lang="en-US" dirty="0" smtClean="0">
                <a:solidFill>
                  <a:srgbClr val="FF0000"/>
                </a:solidFill>
              </a:rPr>
            </a:br>
            <a:r>
              <a:rPr lang="en-US" dirty="0" smtClean="0">
                <a:solidFill>
                  <a:srgbClr val="FF0000"/>
                </a:solidFill>
              </a:rPr>
              <a:t>the external cause do not require an additional external cause code</a:t>
            </a:r>
            <a:r>
              <a:rPr lang="en-US" dirty="0" smtClean="0"/>
              <a:t> </a:t>
            </a:r>
          </a:p>
          <a:p>
            <a:endParaRPr lang="en-US" dirty="0"/>
          </a:p>
        </p:txBody>
      </p:sp>
      <p:sp>
        <p:nvSpPr>
          <p:cNvPr id="7" name="Title 1"/>
          <p:cNvSpPr>
            <a:spLocks noGrp="1"/>
          </p:cNvSpPr>
          <p:nvPr>
            <p:ph type="title"/>
          </p:nvPr>
        </p:nvSpPr>
        <p:spPr>
          <a:xfrm>
            <a:off x="0" y="0"/>
            <a:ext cx="8686800" cy="1143000"/>
          </a:xfrm>
        </p:spPr>
        <p:txBody>
          <a:bodyPr/>
          <a:lstStyle/>
          <a:p>
            <a:r>
              <a:rPr lang="en-US" sz="3200" dirty="0" smtClean="0">
                <a:solidFill>
                  <a:schemeClr val="tx2"/>
                </a:solidFill>
              </a:rPr>
              <a:t>Injury, Poisoning, and Certain Other Consequences of External </a:t>
            </a:r>
            <a:r>
              <a:rPr lang="en-US" sz="3200" dirty="0" smtClean="0">
                <a:solidFill>
                  <a:schemeClr val="tx2"/>
                </a:solidFill>
              </a:rPr>
              <a:t>Causes  </a:t>
            </a:r>
            <a:r>
              <a:rPr lang="en-US" sz="3200" b="1" dirty="0" smtClean="0">
                <a:solidFill>
                  <a:schemeClr val="tx2"/>
                </a:solidFill>
              </a:rPr>
              <a:t>S00-T88</a:t>
            </a:r>
            <a:endParaRPr lang="en-US" sz="3200" b="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Fractures </a:t>
            </a:r>
            <a:endParaRPr lang="en-US" dirty="0"/>
          </a:p>
        </p:txBody>
      </p:sp>
      <p:sp>
        <p:nvSpPr>
          <p:cNvPr id="7" name="Content Placeholder 2"/>
          <p:cNvSpPr>
            <a:spLocks noGrp="1"/>
          </p:cNvSpPr>
          <p:nvPr>
            <p:ph idx="1"/>
          </p:nvPr>
        </p:nvSpPr>
        <p:spPr>
          <a:xfrm>
            <a:off x="457200" y="1447800"/>
            <a:ext cx="8229600" cy="5410200"/>
          </a:xfrm>
        </p:spPr>
        <p:txBody>
          <a:bodyPr>
            <a:normAutofit lnSpcReduction="10000"/>
          </a:bodyPr>
          <a:lstStyle/>
          <a:p>
            <a:r>
              <a:rPr lang="en-US" dirty="0" smtClean="0"/>
              <a:t>Greater specificity</a:t>
            </a:r>
          </a:p>
          <a:p>
            <a:pPr lvl="1"/>
            <a:r>
              <a:rPr lang="en-US" dirty="0" smtClean="0"/>
              <a:t>Type of fracture</a:t>
            </a:r>
          </a:p>
          <a:p>
            <a:pPr lvl="1"/>
            <a:r>
              <a:rPr lang="en-US" dirty="0" smtClean="0"/>
              <a:t>Specific anatomical site</a:t>
            </a:r>
          </a:p>
          <a:p>
            <a:pPr lvl="1"/>
            <a:r>
              <a:rPr lang="en-US" dirty="0" smtClean="0"/>
              <a:t>Displaced </a:t>
            </a:r>
            <a:r>
              <a:rPr lang="en-US" dirty="0" smtClean="0"/>
              <a:t>(bones out of alignment) versus </a:t>
            </a:r>
          </a:p>
          <a:p>
            <a:pPr lvl="1"/>
            <a:r>
              <a:rPr lang="en-US" dirty="0" err="1" smtClean="0"/>
              <a:t>Nondisplaced</a:t>
            </a:r>
            <a:r>
              <a:rPr lang="en-US" dirty="0" smtClean="0"/>
              <a:t> (bones do not move out of alignment)</a:t>
            </a:r>
            <a:endParaRPr lang="en-US" dirty="0" smtClean="0"/>
          </a:p>
          <a:p>
            <a:pPr lvl="1"/>
            <a:r>
              <a:rPr lang="en-US" dirty="0" smtClean="0"/>
              <a:t>Laterality</a:t>
            </a:r>
          </a:p>
          <a:p>
            <a:pPr lvl="1"/>
            <a:r>
              <a:rPr lang="en-US" dirty="0" smtClean="0"/>
              <a:t>Routine </a:t>
            </a:r>
            <a:r>
              <a:rPr lang="en-US" dirty="0" err="1" smtClean="0"/>
              <a:t>vs</a:t>
            </a:r>
            <a:r>
              <a:rPr lang="en-US" dirty="0" smtClean="0"/>
              <a:t> delayed healing</a:t>
            </a:r>
          </a:p>
          <a:p>
            <a:pPr lvl="1"/>
            <a:r>
              <a:rPr lang="en-US" dirty="0" smtClean="0"/>
              <a:t>Nonunion</a:t>
            </a:r>
          </a:p>
          <a:p>
            <a:pPr lvl="1"/>
            <a:r>
              <a:rPr lang="en-US" dirty="0" err="1" smtClean="0"/>
              <a:t>Malunion</a:t>
            </a:r>
            <a:endParaRPr lang="en-US" dirty="0" smtClean="0"/>
          </a:p>
          <a:p>
            <a:pPr lvl="1"/>
            <a:r>
              <a:rPr lang="en-US" dirty="0" smtClean="0"/>
              <a:t>Type of encounter</a:t>
            </a:r>
          </a:p>
          <a:p>
            <a:pPr lvl="2"/>
            <a:r>
              <a:rPr lang="en-US" dirty="0" smtClean="0"/>
              <a:t>Initial</a:t>
            </a:r>
          </a:p>
          <a:p>
            <a:pPr lvl="2"/>
            <a:r>
              <a:rPr lang="en-US" dirty="0" smtClean="0"/>
              <a:t>Subsequent</a:t>
            </a:r>
          </a:p>
          <a:p>
            <a:pPr lvl="2"/>
            <a:r>
              <a:rPr lang="en-US" dirty="0" err="1" smtClean="0"/>
              <a:t>Sequela</a:t>
            </a:r>
            <a:endParaRPr lang="en-US"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Fractures</a:t>
            </a:r>
            <a:endParaRPr lang="en-US" dirty="0"/>
          </a:p>
        </p:txBody>
      </p:sp>
      <p:sp>
        <p:nvSpPr>
          <p:cNvPr id="3" name="Text Placeholder 2"/>
          <p:cNvSpPr>
            <a:spLocks noGrp="1"/>
          </p:cNvSpPr>
          <p:nvPr>
            <p:ph type="body" idx="1"/>
          </p:nvPr>
        </p:nvSpPr>
        <p:spPr>
          <a:xfrm>
            <a:off x="457200" y="1219200"/>
            <a:ext cx="4040188" cy="639762"/>
          </a:xfrm>
        </p:spPr>
        <p:txBody>
          <a:bodyPr/>
          <a:lstStyle/>
          <a:p>
            <a:r>
              <a:rPr lang="en-US" dirty="0" smtClean="0"/>
              <a:t>Seventh Character</a:t>
            </a:r>
            <a:endParaRPr lang="en-US" dirty="0"/>
          </a:p>
        </p:txBody>
      </p:sp>
      <p:sp>
        <p:nvSpPr>
          <p:cNvPr id="5" name="Text Placeholder 4"/>
          <p:cNvSpPr>
            <a:spLocks noGrp="1"/>
          </p:cNvSpPr>
          <p:nvPr>
            <p:ph type="body" sz="quarter" idx="3"/>
          </p:nvPr>
        </p:nvSpPr>
        <p:spPr>
          <a:xfrm>
            <a:off x="4645025" y="1189038"/>
            <a:ext cx="4041775" cy="639762"/>
          </a:xfrm>
        </p:spPr>
        <p:txBody>
          <a:bodyPr/>
          <a:lstStyle/>
          <a:p>
            <a:r>
              <a:rPr lang="en-US" dirty="0" smtClean="0"/>
              <a:t>Definitions</a:t>
            </a:r>
            <a:endParaRPr lang="en-US" dirty="0"/>
          </a:p>
        </p:txBody>
      </p:sp>
      <p:sp>
        <p:nvSpPr>
          <p:cNvPr id="6" name="Content Placeholder 5"/>
          <p:cNvSpPr>
            <a:spLocks noGrp="1"/>
          </p:cNvSpPr>
          <p:nvPr>
            <p:ph sz="quarter" idx="4"/>
          </p:nvPr>
        </p:nvSpPr>
        <p:spPr>
          <a:xfrm>
            <a:off x="4645025" y="1828800"/>
            <a:ext cx="4041775" cy="5029200"/>
          </a:xfrm>
        </p:spPr>
        <p:txBody>
          <a:bodyPr>
            <a:normAutofit fontScale="70000" lnSpcReduction="20000"/>
          </a:bodyPr>
          <a:lstStyle/>
          <a:p>
            <a:r>
              <a:rPr lang="en-US" b="1" dirty="0" smtClean="0"/>
              <a:t>Initial encounter</a:t>
            </a:r>
          </a:p>
          <a:p>
            <a:pPr lvl="1"/>
            <a:r>
              <a:rPr lang="en-US" dirty="0" smtClean="0"/>
              <a:t> The patient is receiving active treatment for the condition</a:t>
            </a:r>
          </a:p>
          <a:p>
            <a:pPr lvl="2"/>
            <a:r>
              <a:rPr lang="en-US" dirty="0" smtClean="0"/>
              <a:t>Surgical treatment</a:t>
            </a:r>
          </a:p>
          <a:p>
            <a:pPr lvl="2"/>
            <a:r>
              <a:rPr lang="en-US" dirty="0" smtClean="0"/>
              <a:t>Emergency department encounter</a:t>
            </a:r>
          </a:p>
          <a:p>
            <a:pPr lvl="2"/>
            <a:r>
              <a:rPr lang="en-US" dirty="0" smtClean="0"/>
              <a:t>Evaluation and treatment </a:t>
            </a:r>
            <a:br>
              <a:rPr lang="en-US" dirty="0" smtClean="0"/>
            </a:br>
            <a:r>
              <a:rPr lang="en-US" dirty="0" smtClean="0"/>
              <a:t>by a new physician</a:t>
            </a:r>
          </a:p>
          <a:p>
            <a:r>
              <a:rPr lang="en-US" b="1" dirty="0" smtClean="0"/>
              <a:t>Subsequent encounter</a:t>
            </a:r>
          </a:p>
          <a:p>
            <a:pPr lvl="1"/>
            <a:r>
              <a:rPr lang="en-US" dirty="0" smtClean="0"/>
              <a:t>After </a:t>
            </a:r>
            <a:r>
              <a:rPr lang="en-US" dirty="0" smtClean="0"/>
              <a:t>active </a:t>
            </a:r>
            <a:r>
              <a:rPr lang="en-US" dirty="0" smtClean="0"/>
              <a:t>treatment for the condition and receiving routine care during healing or recovery phase</a:t>
            </a:r>
          </a:p>
          <a:p>
            <a:pPr lvl="2"/>
            <a:r>
              <a:rPr lang="en-US" dirty="0" smtClean="0"/>
              <a:t>Cast change or removal</a:t>
            </a:r>
          </a:p>
          <a:p>
            <a:pPr lvl="2"/>
            <a:r>
              <a:rPr lang="en-US" dirty="0" smtClean="0"/>
              <a:t>Removal of external or internal fixation device</a:t>
            </a:r>
          </a:p>
          <a:p>
            <a:pPr lvl="2"/>
            <a:r>
              <a:rPr lang="en-US" dirty="0" smtClean="0"/>
              <a:t>Medication adjustment</a:t>
            </a:r>
          </a:p>
          <a:p>
            <a:pPr lvl="2"/>
            <a:r>
              <a:rPr lang="en-US" dirty="0" smtClean="0"/>
              <a:t>Other aftercare and follow-up visits following injury </a:t>
            </a:r>
            <a:r>
              <a:rPr lang="en-US" dirty="0" smtClean="0"/>
              <a:t>treatment</a:t>
            </a:r>
            <a:endParaRPr lang="en-US" dirty="0" smtClean="0"/>
          </a:p>
          <a:p>
            <a:r>
              <a:rPr lang="en-US" b="1" dirty="0" err="1" smtClean="0"/>
              <a:t>Sequela</a:t>
            </a:r>
            <a:endParaRPr lang="en-US" b="1" dirty="0" smtClean="0"/>
          </a:p>
          <a:p>
            <a:pPr lvl="1"/>
            <a:r>
              <a:rPr lang="en-US" dirty="0" smtClean="0"/>
              <a:t>Complications or </a:t>
            </a:r>
            <a:r>
              <a:rPr lang="en-US" dirty="0" err="1" smtClean="0"/>
              <a:t>conditionsthat</a:t>
            </a:r>
            <a:r>
              <a:rPr lang="en-US" dirty="0" smtClean="0"/>
              <a:t> </a:t>
            </a:r>
            <a:r>
              <a:rPr lang="en-US" dirty="0" smtClean="0"/>
              <a:t>arise as a direct result of </a:t>
            </a:r>
            <a:r>
              <a:rPr lang="en-US" dirty="0" smtClean="0"/>
              <a:t>a </a:t>
            </a:r>
            <a:r>
              <a:rPr lang="en-US" dirty="0" smtClean="0"/>
              <a:t>condition</a:t>
            </a:r>
          </a:p>
          <a:p>
            <a:pPr lvl="2"/>
            <a:r>
              <a:rPr lang="en-US" sz="2000" dirty="0" smtClean="0"/>
              <a:t>Scar formation after burn </a:t>
            </a:r>
          </a:p>
          <a:p>
            <a:pPr lvl="1"/>
            <a:r>
              <a:rPr lang="en-US" dirty="0" smtClean="0"/>
              <a:t>Use both the injury code that precipitated </a:t>
            </a:r>
            <a:r>
              <a:rPr lang="en-US" dirty="0" err="1" smtClean="0"/>
              <a:t>sequela</a:t>
            </a:r>
            <a:r>
              <a:rPr lang="en-US" dirty="0" smtClean="0"/>
              <a:t> and code </a:t>
            </a:r>
            <a:r>
              <a:rPr lang="en-US" dirty="0" smtClean="0"/>
              <a:t>for </a:t>
            </a:r>
            <a:r>
              <a:rPr lang="en-US" dirty="0" err="1" smtClean="0"/>
              <a:t>sequela</a:t>
            </a:r>
            <a:endParaRPr lang="en-US" dirty="0" smtClean="0"/>
          </a:p>
        </p:txBody>
      </p:sp>
      <p:graphicFrame>
        <p:nvGraphicFramePr>
          <p:cNvPr id="7" name="Content Placeholder 6"/>
          <p:cNvGraphicFramePr>
            <a:graphicFrameLocks noGrp="1"/>
          </p:cNvGraphicFramePr>
          <p:nvPr>
            <p:ph sz="half" idx="2"/>
          </p:nvPr>
        </p:nvGraphicFramePr>
        <p:xfrm>
          <a:off x="457200" y="1905000"/>
          <a:ext cx="4040188" cy="422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Burns and Corrosions  T20-T32</a:t>
            </a:r>
            <a:endParaRPr lang="en-US" dirty="0"/>
          </a:p>
        </p:txBody>
      </p:sp>
      <p:sp>
        <p:nvSpPr>
          <p:cNvPr id="3" name="Content Placeholder 2"/>
          <p:cNvSpPr>
            <a:spLocks noGrp="1"/>
          </p:cNvSpPr>
          <p:nvPr>
            <p:ph idx="1"/>
          </p:nvPr>
        </p:nvSpPr>
        <p:spPr/>
        <p:txBody>
          <a:bodyPr/>
          <a:lstStyle/>
          <a:p>
            <a:r>
              <a:rPr lang="en-US" dirty="0" smtClean="0"/>
              <a:t>Corrosion – new term added to ICD-10-CM</a:t>
            </a:r>
          </a:p>
          <a:p>
            <a:r>
              <a:rPr lang="en-US" dirty="0" smtClean="0"/>
              <a:t>Burn</a:t>
            </a:r>
          </a:p>
          <a:p>
            <a:pPr lvl="1"/>
            <a:r>
              <a:rPr lang="en-US" dirty="0" smtClean="0"/>
              <a:t>Identify thermal burns from a heat source</a:t>
            </a:r>
          </a:p>
          <a:p>
            <a:pPr lvl="1"/>
            <a:r>
              <a:rPr lang="en-US" dirty="0" smtClean="0"/>
              <a:t>Burns from electricity and radiation</a:t>
            </a:r>
          </a:p>
          <a:p>
            <a:r>
              <a:rPr lang="en-US" dirty="0" smtClean="0"/>
              <a:t>Corrosions</a:t>
            </a:r>
          </a:p>
          <a:p>
            <a:pPr lvl="1"/>
            <a:r>
              <a:rPr lang="en-US" dirty="0" smtClean="0"/>
              <a:t>Burns due to chemicals</a:t>
            </a:r>
          </a:p>
          <a:p>
            <a:r>
              <a:rPr lang="en-US" dirty="0" smtClean="0"/>
              <a:t>Exception</a:t>
            </a:r>
          </a:p>
          <a:p>
            <a:pPr lvl="1"/>
            <a:r>
              <a:rPr lang="en-US" dirty="0" smtClean="0"/>
              <a:t>Sunburn  (L55.0-L55.9)</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3200" dirty="0" smtClean="0"/>
              <a:t>Poisonings by and Adverse Effects of</a:t>
            </a:r>
            <a:br>
              <a:rPr lang="en-US" sz="3200" dirty="0" smtClean="0"/>
            </a:br>
            <a:r>
              <a:rPr lang="en-US" sz="3200" dirty="0" smtClean="0"/>
              <a:t>Drugs, Medicaments, and Biological Substances  </a:t>
            </a:r>
            <a:br>
              <a:rPr lang="en-US" sz="3200" dirty="0" smtClean="0"/>
            </a:br>
            <a:r>
              <a:rPr lang="en-US" sz="3200" dirty="0" smtClean="0"/>
              <a:t>T36-T50</a:t>
            </a:r>
            <a:endParaRPr lang="en-US" dirty="0"/>
          </a:p>
        </p:txBody>
      </p:sp>
      <p:sp>
        <p:nvSpPr>
          <p:cNvPr id="3" name="Content Placeholder 2"/>
          <p:cNvSpPr>
            <a:spLocks noGrp="1"/>
          </p:cNvSpPr>
          <p:nvPr>
            <p:ph idx="1"/>
          </p:nvPr>
        </p:nvSpPr>
        <p:spPr/>
        <p:txBody>
          <a:bodyPr/>
          <a:lstStyle/>
          <a:p>
            <a:r>
              <a:rPr lang="en-US" dirty="0" smtClean="0"/>
              <a:t>No different category codes for poisonings versus adverse effect</a:t>
            </a:r>
          </a:p>
          <a:p>
            <a:r>
              <a:rPr lang="en-US" dirty="0" smtClean="0"/>
              <a:t>Single category for a specific drug are codes for poisonings, adverse effects, and </a:t>
            </a:r>
            <a:r>
              <a:rPr lang="en-US" dirty="0" err="1" smtClean="0"/>
              <a:t>underdosing</a:t>
            </a:r>
            <a:endParaRPr lang="en-US" dirty="0" smtClean="0"/>
          </a:p>
          <a:p>
            <a:r>
              <a:rPr lang="en-US" dirty="0" err="1" smtClean="0"/>
              <a:t>Underdosing</a:t>
            </a:r>
            <a:endParaRPr lang="en-US" dirty="0" smtClean="0"/>
          </a:p>
          <a:p>
            <a:pPr lvl="1"/>
            <a:r>
              <a:rPr lang="en-US" dirty="0" smtClean="0"/>
              <a:t>Taking less of a medication than is prescribed </a:t>
            </a:r>
          </a:p>
          <a:p>
            <a:pPr lvl="1"/>
            <a:r>
              <a:rPr lang="en-US" dirty="0" smtClean="0"/>
              <a:t>With a resulting negative health consequence</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p:cNvSpPr>
            <a:spLocks noGrp="1"/>
          </p:cNvSpPr>
          <p:nvPr>
            <p:ph idx="1"/>
          </p:nvPr>
        </p:nvSpPr>
        <p:spPr bwMode="auto">
          <a:custGeom>
            <a:avLst/>
            <a:gdLst>
              <a:gd name="T0" fmla="*/ 1024 w 1078"/>
              <a:gd name="T1" fmla="*/ 812 h 812"/>
              <a:gd name="T2" fmla="*/ 0 w 1078"/>
              <a:gd name="T3" fmla="*/ 734 h 812"/>
              <a:gd name="T4" fmla="*/ 52 w 1078"/>
              <a:gd name="T5" fmla="*/ 0 h 812"/>
              <a:gd name="T6" fmla="*/ 1078 w 1078"/>
              <a:gd name="T7" fmla="*/ 78 h 812"/>
              <a:gd name="T8" fmla="*/ 1024 w 1078"/>
              <a:gd name="T9" fmla="*/ 812 h 812"/>
              <a:gd name="T10" fmla="*/ 0 60000 65536"/>
              <a:gd name="T11" fmla="*/ 0 60000 65536"/>
              <a:gd name="T12" fmla="*/ 0 60000 65536"/>
              <a:gd name="T13" fmla="*/ 0 60000 65536"/>
              <a:gd name="T14" fmla="*/ 0 60000 65536"/>
              <a:gd name="T15" fmla="*/ 0 w 1078"/>
              <a:gd name="T16" fmla="*/ 0 h 812"/>
              <a:gd name="T17" fmla="*/ 1078 w 1078"/>
              <a:gd name="T18" fmla="*/ 812 h 812"/>
            </a:gdLst>
            <a:ahLst/>
            <a:cxnLst>
              <a:cxn ang="T10">
                <a:pos x="T0" y="T1"/>
              </a:cxn>
              <a:cxn ang="T11">
                <a:pos x="T2" y="T3"/>
              </a:cxn>
              <a:cxn ang="T12">
                <a:pos x="T4" y="T5"/>
              </a:cxn>
              <a:cxn ang="T13">
                <a:pos x="T6" y="T7"/>
              </a:cxn>
              <a:cxn ang="T14">
                <a:pos x="T8" y="T9"/>
              </a:cxn>
            </a:cxnLst>
            <a:rect l="T15" t="T16" r="T17" b="T18"/>
            <a:pathLst>
              <a:path w="1078" h="812">
                <a:moveTo>
                  <a:pt x="1024" y="812"/>
                </a:moveTo>
                <a:lnTo>
                  <a:pt x="0" y="734"/>
                </a:lnTo>
                <a:lnTo>
                  <a:pt x="52" y="0"/>
                </a:lnTo>
                <a:lnTo>
                  <a:pt x="1078" y="78"/>
                </a:lnTo>
                <a:lnTo>
                  <a:pt x="1024" y="812"/>
                </a:lnTo>
                <a:close/>
              </a:path>
            </a:pathLst>
          </a:custGeom>
          <a:solidFill>
            <a:srgbClr val="F7F7EF"/>
          </a:solidFill>
          <a:ln w="9525">
            <a:noFill/>
            <a:round/>
            <a:headEnd/>
            <a:tailEnd/>
          </a:ln>
        </p:spPr>
        <p:txBody>
          <a:bodyPr tIns="365760"/>
          <a:lstStyle/>
          <a:p>
            <a:endParaRPr lang="en-US" sz="2800" b="1" dirty="0">
              <a:cs typeface="Arial" charset="0"/>
            </a:endParaRPr>
          </a:p>
          <a:p>
            <a:r>
              <a:rPr lang="en-US" sz="2800" b="1" dirty="0">
                <a:cs typeface="Arial" charset="0"/>
              </a:rPr>
              <a:t>Coding Note: </a:t>
            </a:r>
            <a:r>
              <a:rPr lang="en-US" dirty="0"/>
              <a:t>ICD-10-CM categories S52, Fracture of forearm; S72, Fracture of femur; and </a:t>
            </a:r>
            <a:br>
              <a:rPr lang="en-US" dirty="0"/>
            </a:br>
            <a:r>
              <a:rPr lang="en-US" dirty="0"/>
              <a:t>S82, Fracture of lower leg, including ankle, have additional seventh characters (B, C, E, F, H, J, M, N, Q, R) to identify open fractures with the </a:t>
            </a:r>
            <a:r>
              <a:rPr lang="en-US" dirty="0" err="1"/>
              <a:t>Gustilo</a:t>
            </a:r>
            <a:r>
              <a:rPr lang="en-US" dirty="0"/>
              <a:t> classification. </a:t>
            </a:r>
            <a:r>
              <a:rPr lang="en-US" b="1" dirty="0">
                <a:cs typeface="Arial" charset="0"/>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Gustilo</a:t>
            </a:r>
            <a:r>
              <a:rPr lang="en-US" dirty="0" smtClean="0"/>
              <a:t> Classification</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143000"/>
          </a:xfrm>
        </p:spPr>
        <p:txBody>
          <a:bodyPr/>
          <a:lstStyle/>
          <a:p>
            <a:r>
              <a:rPr lang="en-US" dirty="0" smtClean="0"/>
              <a:t>Diagnosis Coding &amp; Data Differences</a:t>
            </a:r>
          </a:p>
        </p:txBody>
      </p:sp>
      <p:sp>
        <p:nvSpPr>
          <p:cNvPr id="10243" name="Text Placeholder 2"/>
          <p:cNvSpPr>
            <a:spLocks noGrp="1"/>
          </p:cNvSpPr>
          <p:nvPr>
            <p:ph type="body" idx="1"/>
          </p:nvPr>
        </p:nvSpPr>
        <p:spPr>
          <a:xfrm>
            <a:off x="457200" y="1535113"/>
            <a:ext cx="4040188" cy="639762"/>
          </a:xfrm>
        </p:spPr>
        <p:txBody>
          <a:bodyPr/>
          <a:lstStyle/>
          <a:p>
            <a:r>
              <a:rPr lang="en-US" smtClean="0"/>
              <a:t>ICD-9-CM	</a:t>
            </a:r>
          </a:p>
        </p:txBody>
      </p:sp>
      <p:sp>
        <p:nvSpPr>
          <p:cNvPr id="10244" name="Content Placeholder 3"/>
          <p:cNvSpPr>
            <a:spLocks noGrp="1"/>
          </p:cNvSpPr>
          <p:nvPr>
            <p:ph sz="half" idx="2"/>
          </p:nvPr>
        </p:nvSpPr>
        <p:spPr>
          <a:xfrm>
            <a:off x="381000" y="2174875"/>
            <a:ext cx="4191000" cy="3951288"/>
          </a:xfrm>
        </p:spPr>
        <p:txBody>
          <a:bodyPr/>
          <a:lstStyle/>
          <a:p>
            <a:r>
              <a:rPr lang="en-US" dirty="0" smtClean="0"/>
              <a:t>3-5 characters in length	</a:t>
            </a:r>
          </a:p>
          <a:p>
            <a:r>
              <a:rPr lang="en-US" dirty="0" smtClean="0"/>
              <a:t>First digit is numeric but can be alpha (E or V)</a:t>
            </a:r>
          </a:p>
          <a:p>
            <a:r>
              <a:rPr lang="en-US" dirty="0" smtClean="0"/>
              <a:t>Always at least three digits</a:t>
            </a:r>
          </a:p>
          <a:p>
            <a:r>
              <a:rPr lang="en-US" dirty="0" smtClean="0"/>
              <a:t>Digits 2-5 are numeric</a:t>
            </a:r>
          </a:p>
          <a:p>
            <a:r>
              <a:rPr lang="en-US" dirty="0" smtClean="0"/>
              <a:t>Alpha characters are not case sensitive</a:t>
            </a:r>
          </a:p>
          <a:p>
            <a:pPr>
              <a:buNone/>
            </a:pPr>
            <a:r>
              <a:rPr lang="en-US" dirty="0" smtClean="0"/>
              <a:t>	</a:t>
            </a:r>
          </a:p>
        </p:txBody>
      </p:sp>
      <p:sp>
        <p:nvSpPr>
          <p:cNvPr id="10245" name="Text Placeholder 4"/>
          <p:cNvSpPr>
            <a:spLocks noGrp="1"/>
          </p:cNvSpPr>
          <p:nvPr>
            <p:ph type="body" sz="quarter" idx="3"/>
          </p:nvPr>
        </p:nvSpPr>
        <p:spPr>
          <a:xfrm>
            <a:off x="4645025" y="1535113"/>
            <a:ext cx="4041775" cy="639762"/>
          </a:xfrm>
        </p:spPr>
        <p:txBody>
          <a:bodyPr/>
          <a:lstStyle/>
          <a:p>
            <a:r>
              <a:rPr lang="en-US" smtClean="0"/>
              <a:t>ICD-10-CM</a:t>
            </a:r>
          </a:p>
        </p:txBody>
      </p:sp>
      <p:sp>
        <p:nvSpPr>
          <p:cNvPr id="10246" name="Content Placeholder 5"/>
          <p:cNvSpPr>
            <a:spLocks noGrp="1"/>
          </p:cNvSpPr>
          <p:nvPr>
            <p:ph sz="quarter" idx="4"/>
          </p:nvPr>
        </p:nvSpPr>
        <p:spPr>
          <a:xfrm>
            <a:off x="4645025" y="2174875"/>
            <a:ext cx="4270375" cy="3951288"/>
          </a:xfrm>
        </p:spPr>
        <p:txBody>
          <a:bodyPr/>
          <a:lstStyle/>
          <a:p>
            <a:r>
              <a:rPr lang="en-US" dirty="0" smtClean="0"/>
              <a:t>3-7 characters in length</a:t>
            </a:r>
          </a:p>
          <a:p>
            <a:r>
              <a:rPr lang="en-US" dirty="0" smtClean="0"/>
              <a:t>First character always alpha</a:t>
            </a:r>
          </a:p>
          <a:p>
            <a:r>
              <a:rPr lang="en-US" dirty="0" smtClean="0"/>
              <a:t>All letters used except U</a:t>
            </a:r>
          </a:p>
          <a:p>
            <a:r>
              <a:rPr lang="en-US" dirty="0" smtClean="0"/>
              <a:t>Always at least three digits</a:t>
            </a:r>
          </a:p>
          <a:p>
            <a:r>
              <a:rPr lang="en-US" dirty="0" smtClean="0"/>
              <a:t>Character 2 always numeric: 3-7 can be alpha or numeric</a:t>
            </a:r>
          </a:p>
          <a:p>
            <a:r>
              <a:rPr lang="en-US" dirty="0" smtClean="0"/>
              <a:t>Alpha characters are not case sensitive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External causes of </a:t>
            </a:r>
            <a:r>
              <a:rPr lang="en-US" dirty="0" smtClean="0">
                <a:solidFill>
                  <a:schemeClr val="tx2"/>
                </a:solidFill>
              </a:rPr>
              <a:t>morbidity</a:t>
            </a:r>
            <a:br>
              <a:rPr lang="en-US" dirty="0" smtClean="0">
                <a:solidFill>
                  <a:schemeClr val="tx2"/>
                </a:solidFill>
              </a:rPr>
            </a:br>
            <a:r>
              <a:rPr lang="en-US" b="1" dirty="0" smtClean="0">
                <a:solidFill>
                  <a:schemeClr val="tx2"/>
                </a:solidFill>
              </a:rPr>
              <a:t>V00-Y99</a:t>
            </a:r>
            <a:r>
              <a:rPr lang="en-US" dirty="0" smtClean="0">
                <a:solidFill>
                  <a:schemeClr val="tx2"/>
                </a:solidFill>
              </a:rPr>
              <a:t> (V,W,X,Y)</a:t>
            </a:r>
            <a:endParaRPr lang="en-US" dirty="0"/>
          </a:p>
        </p:txBody>
      </p:sp>
      <p:sp>
        <p:nvSpPr>
          <p:cNvPr id="4" name="Rectangle 3"/>
          <p:cNvSpPr/>
          <p:nvPr/>
        </p:nvSpPr>
        <p:spPr>
          <a:xfrm rot="20659225">
            <a:off x="6563258" y="33910"/>
            <a:ext cx="206979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Ch.20</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Content Placeholder 2"/>
          <p:cNvSpPr>
            <a:spLocks noGrp="1"/>
          </p:cNvSpPr>
          <p:nvPr>
            <p:ph idx="1"/>
          </p:nvPr>
        </p:nvSpPr>
        <p:spPr>
          <a:xfrm>
            <a:off x="457200" y="1600200"/>
            <a:ext cx="8229600" cy="5029200"/>
          </a:xfrm>
        </p:spPr>
        <p:txBody>
          <a:bodyPr/>
          <a:lstStyle/>
          <a:p>
            <a:r>
              <a:rPr lang="en-US" sz="2400" dirty="0" smtClean="0"/>
              <a:t>External cause code may be used </a:t>
            </a:r>
            <a:br>
              <a:rPr lang="en-US" sz="2400" dirty="0" smtClean="0"/>
            </a:br>
            <a:r>
              <a:rPr lang="en-US" sz="2400" dirty="0" smtClean="0"/>
              <a:t>with any code in range A00.0-T88.9, Z00-Z99, that is health condition due to external cause</a:t>
            </a:r>
          </a:p>
          <a:p>
            <a:r>
              <a:rPr lang="en-US" sz="2400" dirty="0" smtClean="0"/>
              <a:t>Assign </a:t>
            </a:r>
            <a:r>
              <a:rPr lang="en-US" sz="2400" dirty="0" smtClean="0"/>
              <a:t>external cause code, with appropriate seventh</a:t>
            </a:r>
            <a:r>
              <a:rPr lang="en-US" sz="2400" baseline="30000" dirty="0" smtClean="0"/>
              <a:t> </a:t>
            </a:r>
            <a:r>
              <a:rPr lang="en-US" sz="2400" dirty="0" smtClean="0"/>
              <a:t>character for each encounter for which injury or condition is being treated </a:t>
            </a:r>
          </a:p>
          <a:p>
            <a:pPr lvl="1"/>
            <a:r>
              <a:rPr lang="en-US" sz="2000" dirty="0" smtClean="0"/>
              <a:t>Initial encounter</a:t>
            </a:r>
          </a:p>
          <a:p>
            <a:pPr lvl="1"/>
            <a:r>
              <a:rPr lang="en-US" sz="2000" dirty="0" smtClean="0"/>
              <a:t>Subsequent encounter </a:t>
            </a:r>
          </a:p>
          <a:p>
            <a:pPr lvl="1"/>
            <a:r>
              <a:rPr lang="en-US" sz="2000" dirty="0" err="1" smtClean="0"/>
              <a:t>Sequela</a:t>
            </a:r>
            <a:endParaRPr lang="en-US" sz="2000" dirty="0" smtClean="0"/>
          </a:p>
          <a:p>
            <a:r>
              <a:rPr lang="en-US" sz="2400" dirty="0" smtClean="0"/>
              <a:t>Most applicable to injuries, </a:t>
            </a:r>
            <a:endParaRPr lang="en-US" sz="2400" dirty="0" smtClean="0"/>
          </a:p>
          <a:p>
            <a:pPr lvl="1"/>
            <a:r>
              <a:rPr lang="en-US" sz="2000" dirty="0" smtClean="0"/>
              <a:t>also </a:t>
            </a:r>
            <a:r>
              <a:rPr lang="en-US" sz="2000" dirty="0" smtClean="0"/>
              <a:t>valid </a:t>
            </a:r>
            <a:r>
              <a:rPr lang="en-US" sz="2000" dirty="0" smtClean="0"/>
              <a:t>for </a:t>
            </a:r>
            <a:r>
              <a:rPr lang="en-US" sz="2000" dirty="0" smtClean="0"/>
              <a:t>other use – i.e., infections or heart attack occurring during strenuous physical activity</a:t>
            </a:r>
          </a:p>
          <a:p>
            <a:endParaRPr lang="en-US" dirty="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Accidents</a:t>
            </a:r>
            <a:endParaRPr lang="en-US" dirty="0"/>
          </a:p>
        </p:txBody>
      </p:sp>
      <p:sp>
        <p:nvSpPr>
          <p:cNvPr id="3" name="Content Placeholder 2"/>
          <p:cNvSpPr>
            <a:spLocks noGrp="1"/>
          </p:cNvSpPr>
          <p:nvPr>
            <p:ph idx="1"/>
          </p:nvPr>
        </p:nvSpPr>
        <p:spPr>
          <a:xfrm>
            <a:off x="457200" y="1447800"/>
            <a:ext cx="8229600" cy="4678363"/>
          </a:xfrm>
        </p:spPr>
        <p:txBody>
          <a:bodyPr>
            <a:normAutofit lnSpcReduction="10000"/>
          </a:bodyPr>
          <a:lstStyle/>
          <a:p>
            <a:r>
              <a:rPr lang="en-US" dirty="0" smtClean="0"/>
              <a:t>A transport accident is one </a:t>
            </a:r>
            <a:br>
              <a:rPr lang="en-US" dirty="0" smtClean="0"/>
            </a:br>
            <a:r>
              <a:rPr lang="en-US" dirty="0" smtClean="0"/>
              <a:t>in which vehicle must be moving or running or in </a:t>
            </a:r>
            <a:br>
              <a:rPr lang="en-US" dirty="0" smtClean="0"/>
            </a:br>
            <a:r>
              <a:rPr lang="en-US" dirty="0" smtClean="0"/>
              <a:t>use for transport purposes </a:t>
            </a:r>
            <a:r>
              <a:rPr lang="en-US" dirty="0" smtClean="0"/>
              <a:t>at </a:t>
            </a:r>
            <a:r>
              <a:rPr lang="en-US" dirty="0" smtClean="0"/>
              <a:t>the time of the accident</a:t>
            </a:r>
          </a:p>
          <a:p>
            <a:r>
              <a:rPr lang="en-US" dirty="0" smtClean="0"/>
              <a:t>Definitions of transport vehicles provided in classification</a:t>
            </a:r>
          </a:p>
          <a:p>
            <a:r>
              <a:rPr lang="en-US" dirty="0" smtClean="0"/>
              <a:t>Transport Note</a:t>
            </a:r>
          </a:p>
          <a:p>
            <a:pPr lvl="1" fontAlgn="auto"/>
            <a:r>
              <a:rPr lang="en-US" b="1" dirty="0" smtClean="0"/>
              <a:t>Use additional code to identify</a:t>
            </a:r>
          </a:p>
          <a:p>
            <a:pPr lvl="1" fontAlgn="auto"/>
            <a:r>
              <a:rPr lang="en-US" dirty="0" smtClean="0"/>
              <a:t>Airbag injury (W22.1)</a:t>
            </a:r>
          </a:p>
          <a:p>
            <a:pPr lvl="1" fontAlgn="auto"/>
            <a:r>
              <a:rPr lang="en-US" dirty="0" smtClean="0"/>
              <a:t>Type of street or road (Y92.4-)</a:t>
            </a:r>
          </a:p>
          <a:p>
            <a:pPr lvl="1" fontAlgn="t"/>
            <a:r>
              <a:rPr lang="en-US" dirty="0" smtClean="0"/>
              <a:t>Use of cellular telephone at time of transport accident (Y93.C-) </a:t>
            </a:r>
          </a:p>
          <a:p>
            <a:pPr lvl="1"/>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t>Category Y92</a:t>
            </a:r>
            <a:br>
              <a:rPr lang="en-US" sz="4400" b="1" dirty="0" smtClean="0"/>
            </a:br>
            <a:r>
              <a:rPr lang="en-US" sz="3600" b="1" dirty="0" smtClean="0"/>
              <a:t>Place of </a:t>
            </a:r>
            <a:r>
              <a:rPr lang="en-US" sz="3600" b="1" dirty="0" smtClean="0"/>
              <a:t>occurrence</a:t>
            </a:r>
            <a:endParaRPr lang="en-US" dirty="0"/>
          </a:p>
        </p:txBody>
      </p:sp>
      <p:sp>
        <p:nvSpPr>
          <p:cNvPr id="5" name="Content Placeholder 4"/>
          <p:cNvSpPr>
            <a:spLocks noGrp="1"/>
          </p:cNvSpPr>
          <p:nvPr>
            <p:ph idx="1"/>
          </p:nvPr>
        </p:nvSpPr>
        <p:spPr/>
        <p:txBody>
          <a:bodyPr/>
          <a:lstStyle/>
          <a:p>
            <a:r>
              <a:rPr lang="en-US" sz="3200" dirty="0" smtClean="0"/>
              <a:t>Use with activity code</a:t>
            </a:r>
          </a:p>
          <a:p>
            <a:r>
              <a:rPr lang="en-US" sz="3200" dirty="0" smtClean="0"/>
              <a:t>Only on initial encounter</a:t>
            </a:r>
          </a:p>
          <a:p>
            <a:r>
              <a:rPr lang="en-US" sz="3200" dirty="0" smtClean="0"/>
              <a:t>Only one Y92 code on record</a:t>
            </a:r>
          </a:p>
          <a:p>
            <a:r>
              <a:rPr lang="en-US" sz="3200" dirty="0" smtClean="0"/>
              <a:t>Do not use Y92.9 if place not stated</a:t>
            </a:r>
            <a:endParaRPr lang="en-US" sz="32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Category Y93</a:t>
            </a:r>
            <a:br>
              <a:rPr lang="en-US" b="1" dirty="0" smtClean="0"/>
            </a:br>
            <a:r>
              <a:rPr lang="en-US" sz="3200" b="1" dirty="0" smtClean="0"/>
              <a:t>Activity</a:t>
            </a:r>
            <a:endParaRPr lang="en-US" dirty="0"/>
          </a:p>
        </p:txBody>
      </p:sp>
      <p:sp>
        <p:nvSpPr>
          <p:cNvPr id="4" name="Content Placeholder 3"/>
          <p:cNvSpPr>
            <a:spLocks noGrp="1"/>
          </p:cNvSpPr>
          <p:nvPr>
            <p:ph idx="1"/>
          </p:nvPr>
        </p:nvSpPr>
        <p:spPr/>
        <p:txBody>
          <a:bodyPr/>
          <a:lstStyle/>
          <a:p>
            <a:r>
              <a:rPr lang="en-US" dirty="0" smtClean="0"/>
              <a:t>Use with Y92 and Y99</a:t>
            </a:r>
          </a:p>
          <a:p>
            <a:r>
              <a:rPr lang="en-US" dirty="0" smtClean="0"/>
              <a:t>Only on initial encounter</a:t>
            </a:r>
          </a:p>
          <a:p>
            <a:r>
              <a:rPr lang="en-US" dirty="0" smtClean="0"/>
              <a:t>Only one Y93 code on record</a:t>
            </a:r>
          </a:p>
          <a:p>
            <a:r>
              <a:rPr lang="en-US" dirty="0" smtClean="0"/>
              <a:t>Do not use Y93.9 if activity not stated</a:t>
            </a:r>
          </a:p>
          <a:p>
            <a:r>
              <a:rPr lang="en-US" dirty="0" smtClean="0"/>
              <a:t>Not applicable to poisonings, adverse effects, misadventures or late effects</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p:cNvSpPr>
            <a:spLocks noGrp="1"/>
          </p:cNvSpPr>
          <p:nvPr>
            <p:ph idx="1"/>
          </p:nvPr>
        </p:nvSpPr>
        <p:spPr bwMode="auto">
          <a:custGeom>
            <a:avLst/>
            <a:gdLst>
              <a:gd name="T0" fmla="*/ 1024 w 1078"/>
              <a:gd name="T1" fmla="*/ 660 h 812"/>
              <a:gd name="T2" fmla="*/ 0 w 1078"/>
              <a:gd name="T3" fmla="*/ 597 h 812"/>
              <a:gd name="T4" fmla="*/ 52 w 1078"/>
              <a:gd name="T5" fmla="*/ 0 h 812"/>
              <a:gd name="T6" fmla="*/ 1078 w 1078"/>
              <a:gd name="T7" fmla="*/ 63 h 812"/>
              <a:gd name="T8" fmla="*/ 1024 w 1078"/>
              <a:gd name="T9" fmla="*/ 660 h 812"/>
              <a:gd name="T10" fmla="*/ 0 60000 65536"/>
              <a:gd name="T11" fmla="*/ 0 60000 65536"/>
              <a:gd name="T12" fmla="*/ 0 60000 65536"/>
              <a:gd name="T13" fmla="*/ 0 60000 65536"/>
              <a:gd name="T14" fmla="*/ 0 60000 65536"/>
              <a:gd name="T15" fmla="*/ 0 w 1078"/>
              <a:gd name="T16" fmla="*/ 0 h 812"/>
              <a:gd name="T17" fmla="*/ 1078 w 1078"/>
              <a:gd name="T18" fmla="*/ 812 h 812"/>
            </a:gdLst>
            <a:ahLst/>
            <a:cxnLst>
              <a:cxn ang="T10">
                <a:pos x="T0" y="T1"/>
              </a:cxn>
              <a:cxn ang="T11">
                <a:pos x="T2" y="T3"/>
              </a:cxn>
              <a:cxn ang="T12">
                <a:pos x="T4" y="T5"/>
              </a:cxn>
              <a:cxn ang="T13">
                <a:pos x="T6" y="T7"/>
              </a:cxn>
              <a:cxn ang="T14">
                <a:pos x="T8" y="T9"/>
              </a:cxn>
            </a:cxnLst>
            <a:rect l="T15" t="T16" r="T17" b="T18"/>
            <a:pathLst>
              <a:path w="1078" h="812">
                <a:moveTo>
                  <a:pt x="1024" y="812"/>
                </a:moveTo>
                <a:lnTo>
                  <a:pt x="0" y="734"/>
                </a:lnTo>
                <a:lnTo>
                  <a:pt x="52" y="0"/>
                </a:lnTo>
                <a:lnTo>
                  <a:pt x="1078" y="78"/>
                </a:lnTo>
                <a:lnTo>
                  <a:pt x="1024" y="812"/>
                </a:lnTo>
                <a:close/>
              </a:path>
            </a:pathLst>
          </a:custGeom>
          <a:solidFill>
            <a:srgbClr val="F7F7EF"/>
          </a:solidFill>
          <a:ln w="9525">
            <a:noFill/>
            <a:round/>
            <a:headEnd/>
            <a:tailEnd/>
          </a:ln>
        </p:spPr>
        <p:txBody>
          <a:bodyPr tIns="365760"/>
          <a:lstStyle/>
          <a:p>
            <a:r>
              <a:rPr lang="en-US" sz="2800" b="1" dirty="0">
                <a:cs typeface="Arial" charset="0"/>
              </a:rPr>
              <a:t>Coding </a:t>
            </a:r>
            <a:r>
              <a:rPr lang="en-US" b="1" dirty="0">
                <a:cs typeface="Arial" charset="0"/>
              </a:rPr>
              <a:t>Note: </a:t>
            </a:r>
            <a:r>
              <a:rPr lang="en-US" dirty="0"/>
              <a:t>The seventh character must always be the seventh character in the data field. If a code that requires a seventh character is not six characters, a placeholder  X must be used to fill in the empty characters. </a:t>
            </a:r>
          </a:p>
          <a:p>
            <a:r>
              <a:rPr lang="en-US" b="1" dirty="0">
                <a:cs typeface="Arial" charset="0"/>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lstStyle/>
          <a:p>
            <a:r>
              <a:rPr lang="en-US" dirty="0" smtClean="0">
                <a:solidFill>
                  <a:schemeClr val="tx2"/>
                </a:solidFill>
              </a:rPr>
              <a:t>Factors Influencing Health Status and contact with health </a:t>
            </a:r>
            <a:r>
              <a:rPr lang="en-US" dirty="0" smtClean="0">
                <a:solidFill>
                  <a:schemeClr val="tx2"/>
                </a:solidFill>
              </a:rPr>
              <a:t>services  </a:t>
            </a:r>
            <a:r>
              <a:rPr lang="en-US" b="1" dirty="0" smtClean="0">
                <a:solidFill>
                  <a:schemeClr val="tx2"/>
                </a:solidFill>
              </a:rPr>
              <a:t>Z00-Z99</a:t>
            </a:r>
            <a:endParaRPr lang="en-US" b="1" dirty="0"/>
          </a:p>
        </p:txBody>
      </p:sp>
      <p:sp>
        <p:nvSpPr>
          <p:cNvPr id="3" name="Content Placeholder 2"/>
          <p:cNvSpPr>
            <a:spLocks noGrp="1"/>
          </p:cNvSpPr>
          <p:nvPr>
            <p:ph idx="1"/>
          </p:nvPr>
        </p:nvSpPr>
        <p:spPr/>
        <p:txBody>
          <a:bodyPr/>
          <a:lstStyle/>
          <a:p>
            <a:r>
              <a:rPr lang="en-US" dirty="0" smtClean="0"/>
              <a:t>Z Codes Reason for Encounter</a:t>
            </a:r>
          </a:p>
          <a:p>
            <a:r>
              <a:rPr lang="en-US" dirty="0" smtClean="0"/>
              <a:t>When person who may or may not be sick encounters health services for some specific </a:t>
            </a:r>
            <a:r>
              <a:rPr lang="en-US" dirty="0" smtClean="0"/>
              <a:t>purpose. </a:t>
            </a:r>
          </a:p>
          <a:p>
            <a:pPr lvl="1"/>
            <a:r>
              <a:rPr lang="en-US" dirty="0" smtClean="0"/>
              <a:t>to </a:t>
            </a:r>
            <a:r>
              <a:rPr lang="en-US" dirty="0" smtClean="0"/>
              <a:t>receive limited care or service for current condition, </a:t>
            </a:r>
            <a:endParaRPr lang="en-US" dirty="0" smtClean="0"/>
          </a:p>
          <a:p>
            <a:pPr lvl="1"/>
            <a:r>
              <a:rPr lang="en-US" dirty="0" smtClean="0"/>
              <a:t>donate </a:t>
            </a:r>
            <a:r>
              <a:rPr lang="en-US" dirty="0" smtClean="0"/>
              <a:t>an organ or tissue, </a:t>
            </a:r>
            <a:endParaRPr lang="en-US" dirty="0" smtClean="0"/>
          </a:p>
          <a:p>
            <a:pPr lvl="1"/>
            <a:r>
              <a:rPr lang="en-US" dirty="0" smtClean="0"/>
              <a:t>receive </a:t>
            </a:r>
            <a:r>
              <a:rPr lang="en-US" dirty="0" smtClean="0"/>
              <a:t>prophylactic vaccination, </a:t>
            </a:r>
            <a:endParaRPr lang="en-US" dirty="0" smtClean="0"/>
          </a:p>
          <a:p>
            <a:pPr lvl="1"/>
            <a:r>
              <a:rPr lang="en-US" dirty="0" smtClean="0"/>
              <a:t>discuss </a:t>
            </a:r>
            <a:r>
              <a:rPr lang="en-US" dirty="0" smtClean="0"/>
              <a:t>problem</a:t>
            </a:r>
          </a:p>
          <a:p>
            <a:r>
              <a:rPr lang="en-US" dirty="0" smtClean="0"/>
              <a:t>When some circumstance or problem is present which influences person’s health status but is not a current illness or </a:t>
            </a:r>
            <a:r>
              <a:rPr lang="en-US" dirty="0" smtClean="0"/>
              <a:t>injury (History)</a:t>
            </a:r>
            <a:endParaRPr lang="en-US" dirty="0" smtClean="0"/>
          </a:p>
          <a:p>
            <a:endParaRPr lang="en-US" dirty="0"/>
          </a:p>
        </p:txBody>
      </p:sp>
      <p:sp>
        <p:nvSpPr>
          <p:cNvPr id="4" name="Rectangle 3"/>
          <p:cNvSpPr/>
          <p:nvPr/>
        </p:nvSpPr>
        <p:spPr>
          <a:xfrm rot="21266597">
            <a:off x="5754840" y="5836629"/>
            <a:ext cx="206979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Ch.21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Z08 Encounter for follow up examination after completed treatment for malignant neoplasm</a:t>
            </a:r>
          </a:p>
          <a:p>
            <a:endParaRPr lang="en-US" dirty="0" smtClean="0"/>
          </a:p>
          <a:p>
            <a:r>
              <a:rPr lang="en-US" dirty="0" smtClean="0"/>
              <a:t>Z23 Encounter for immunization.</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How You Can Prepare </a:t>
            </a:r>
            <a:r>
              <a:rPr lang="en-US" dirty="0" smtClean="0"/>
              <a:t>NOW?</a:t>
            </a:r>
            <a:endParaRPr lang="en-US" dirty="0" smtClean="0"/>
          </a:p>
        </p:txBody>
      </p:sp>
      <p:sp>
        <p:nvSpPr>
          <p:cNvPr id="13315" name="Content Placeholder 2"/>
          <p:cNvSpPr>
            <a:spLocks noGrp="1"/>
          </p:cNvSpPr>
          <p:nvPr>
            <p:ph idx="1"/>
          </p:nvPr>
        </p:nvSpPr>
        <p:spPr/>
        <p:txBody>
          <a:bodyPr>
            <a:normAutofit fontScale="92500"/>
          </a:bodyPr>
          <a:lstStyle/>
          <a:p>
            <a:r>
              <a:rPr lang="en-US" dirty="0" smtClean="0"/>
              <a:t>Review Guidelines specific to most common codes</a:t>
            </a:r>
          </a:p>
          <a:p>
            <a:r>
              <a:rPr lang="en-US" dirty="0" smtClean="0"/>
              <a:t>Identify codes which may require more specific documentation</a:t>
            </a:r>
          </a:p>
          <a:p>
            <a:r>
              <a:rPr lang="en-US" dirty="0" smtClean="0"/>
              <a:t>Code top 20-30 codes and review with medical providers</a:t>
            </a:r>
            <a:endParaRPr lang="en-US" dirty="0" smtClean="0"/>
          </a:p>
          <a:p>
            <a:r>
              <a:rPr lang="en-US" dirty="0" smtClean="0"/>
              <a:t>Update forms and templates to capture specific information </a:t>
            </a:r>
          </a:p>
          <a:p>
            <a:pPr lvl="1"/>
            <a:r>
              <a:rPr lang="en-US" dirty="0" smtClean="0"/>
              <a:t>Laterality</a:t>
            </a:r>
          </a:p>
          <a:p>
            <a:pPr lvl="1"/>
            <a:r>
              <a:rPr lang="en-US" dirty="0" smtClean="0"/>
              <a:t>Side of dominance</a:t>
            </a:r>
          </a:p>
          <a:p>
            <a:pPr lvl="1"/>
            <a:r>
              <a:rPr lang="en-US" dirty="0" smtClean="0"/>
              <a:t>Asthma severity</a:t>
            </a:r>
          </a:p>
          <a:p>
            <a:pPr lvl="1"/>
            <a:r>
              <a:rPr lang="en-US" dirty="0" smtClean="0"/>
              <a:t>Fracture details</a:t>
            </a:r>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Thank you</a:t>
            </a:r>
            <a:endParaRPr lang="en-US" dirty="0"/>
          </a:p>
        </p:txBody>
      </p:sp>
      <p:sp>
        <p:nvSpPr>
          <p:cNvPr id="5" name="Text Placeholder 4"/>
          <p:cNvSpPr>
            <a:spLocks noGrp="1"/>
          </p:cNvSpPr>
          <p:nvPr>
            <p:ph type="body" idx="1"/>
          </p:nvPr>
        </p:nvSpPr>
        <p:spPr/>
        <p:txBody>
          <a:bodyPr/>
          <a:lstStyle/>
          <a:p>
            <a:pPr algn="ctr"/>
            <a:r>
              <a:rPr lang="en-US" sz="6600" dirty="0" smtClean="0"/>
              <a:t>Questions?</a:t>
            </a:r>
            <a:endParaRPr lang="en-US" sz="66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useBgFill="1">
        <p:nvSpPr>
          <p:cNvPr id="4" name="Rectangle 3"/>
          <p:cNvSpPr>
            <a:spLocks noGrp="1" noChangeArrowheads="1"/>
          </p:cNvSpPr>
          <p:nvPr>
            <p:ph idx="1"/>
          </p:nvPr>
        </p:nvSpPr>
        <p:spPr>
          <a:xfrm>
            <a:off x="457200" y="1600200"/>
            <a:ext cx="8229600" cy="4953000"/>
          </a:xfrm>
        </p:spPr>
        <p:txBody>
          <a:bodyPr/>
          <a:lstStyle/>
          <a:p>
            <a:pPr marL="0" indent="0">
              <a:buFontTx/>
              <a:buNone/>
              <a:defRPr/>
            </a:pPr>
            <a:r>
              <a:rPr lang="en-US" b="1" i="1" dirty="0" smtClean="0"/>
              <a:t>ICD-10-CM: The Complete Official Draft </a:t>
            </a:r>
            <a:br>
              <a:rPr lang="en-US" b="1" i="1" dirty="0" smtClean="0"/>
            </a:br>
            <a:r>
              <a:rPr lang="en-US" b="1" i="1" dirty="0" smtClean="0"/>
              <a:t>Code Set 2013</a:t>
            </a:r>
            <a:r>
              <a:rPr lang="en-US" sz="2800" b="1" dirty="0" smtClean="0"/>
              <a:t> </a:t>
            </a:r>
            <a:r>
              <a:rPr lang="en-US" sz="2400" dirty="0" smtClean="0"/>
              <a:t>(</a:t>
            </a:r>
            <a:r>
              <a:rPr lang="en-US" sz="2400" dirty="0" err="1" smtClean="0"/>
              <a:t>Optum</a:t>
            </a:r>
            <a:r>
              <a:rPr lang="en-US" sz="2800" b="1" dirty="0" smtClean="0"/>
              <a:t>)</a:t>
            </a:r>
          </a:p>
          <a:p>
            <a:pPr>
              <a:defRPr/>
            </a:pPr>
            <a:r>
              <a:rPr lang="en-US" sz="2400" dirty="0" smtClean="0"/>
              <a:t>Introduction </a:t>
            </a:r>
          </a:p>
          <a:p>
            <a:pPr>
              <a:defRPr/>
            </a:pPr>
            <a:r>
              <a:rPr lang="en-US" sz="2400" dirty="0" smtClean="0"/>
              <a:t>ICD-10-CM Draft Conventions  </a:t>
            </a:r>
          </a:p>
          <a:p>
            <a:pPr>
              <a:defRPr/>
            </a:pPr>
            <a:r>
              <a:rPr lang="en-US" sz="2400" dirty="0" smtClean="0"/>
              <a:t>ICD-10-CM Official Guidelines for Coding and Reporting</a:t>
            </a:r>
            <a:br>
              <a:rPr lang="en-US" sz="2400" dirty="0" smtClean="0"/>
            </a:br>
            <a:r>
              <a:rPr lang="en-US" sz="2400" dirty="0" smtClean="0"/>
              <a:t>(Draft 2013)</a:t>
            </a:r>
          </a:p>
          <a:p>
            <a:pPr>
              <a:defRPr/>
            </a:pPr>
            <a:r>
              <a:rPr lang="en-US" sz="2400" dirty="0" smtClean="0"/>
              <a:t>ICD-10-CM Index to Diseases and Injuries  </a:t>
            </a:r>
          </a:p>
          <a:p>
            <a:pPr>
              <a:defRPr/>
            </a:pPr>
            <a:r>
              <a:rPr lang="en-US" sz="2400" dirty="0" smtClean="0"/>
              <a:t>ICD-10-CM Neoplasm Table </a:t>
            </a:r>
          </a:p>
          <a:p>
            <a:pPr>
              <a:defRPr/>
            </a:pPr>
            <a:r>
              <a:rPr lang="en-US" sz="2400" dirty="0" smtClean="0"/>
              <a:t>Table of Drugs and Chemicals </a:t>
            </a:r>
          </a:p>
          <a:p>
            <a:pPr>
              <a:defRPr/>
            </a:pPr>
            <a:r>
              <a:rPr lang="en-US" sz="2400" dirty="0" smtClean="0"/>
              <a:t>ICD-10-CM Index to External Causes </a:t>
            </a:r>
          </a:p>
          <a:p>
            <a:pPr>
              <a:defRPr/>
            </a:pPr>
            <a:r>
              <a:rPr lang="en-US" sz="2400" dirty="0" smtClean="0"/>
              <a:t>ICD-10-CM Tabular List of Diseases and Injuries  </a:t>
            </a:r>
          </a:p>
          <a:p>
            <a:pPr>
              <a:buFontTx/>
              <a:buNone/>
              <a:defRPr/>
            </a:pPr>
            <a:endParaRPr lang="en-US" sz="2000" dirty="0" smtClean="0"/>
          </a:p>
          <a:p>
            <a:pPr>
              <a:buFontTx/>
              <a:buNone/>
              <a:defRPr/>
            </a:pPr>
            <a:endParaRPr lang="en-US" sz="20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Hierarchal structure is the same </a:t>
            </a:r>
          </a:p>
          <a:p>
            <a:r>
              <a:rPr lang="en-US" dirty="0" smtClean="0"/>
              <a:t>21 Chapters rather than 19 Chapters</a:t>
            </a:r>
          </a:p>
          <a:p>
            <a:r>
              <a:rPr lang="en-US" dirty="0" smtClean="0"/>
              <a:t>Diseases and Conditions of the Sense Organs (Eyes and Ears) separated from Nervous System Chapter</a:t>
            </a:r>
          </a:p>
          <a:p>
            <a:r>
              <a:rPr lang="en-US" dirty="0" smtClean="0"/>
              <a:t>To reflect current medical knowledge, certain diseases have been reclassified to a more appropriate chapter </a:t>
            </a:r>
          </a:p>
          <a:p>
            <a:pPr lvl="1"/>
            <a:r>
              <a:rPr lang="en-US" dirty="0" smtClean="0"/>
              <a:t>Example:  Gout moved from Endocrine to Musculoskeletal</a:t>
            </a:r>
          </a:p>
          <a:p>
            <a:endParaRPr lang="en-US" dirty="0"/>
          </a:p>
        </p:txBody>
      </p:sp>
      <p:sp>
        <p:nvSpPr>
          <p:cNvPr id="4" name="Title 1"/>
          <p:cNvSpPr>
            <a:spLocks noGrp="1"/>
          </p:cNvSpPr>
          <p:nvPr>
            <p:ph type="title"/>
          </p:nvPr>
        </p:nvSpPr>
        <p:spPr/>
        <p:txBody>
          <a:bodyPr/>
          <a:lstStyle/>
          <a:p>
            <a:r>
              <a:rPr lang="en-US" dirty="0" smtClean="0"/>
              <a:t>ICD-10-CM Organizational Changes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Centers for Medicare and Medicaid Services website</a:t>
            </a:r>
          </a:p>
          <a:p>
            <a:pPr lvl="1"/>
            <a:r>
              <a:rPr lang="en-US" dirty="0" smtClean="0">
                <a:hlinkClick r:id="rId2"/>
              </a:rPr>
              <a:t>http://www.cms.gov/Medicare/Coding/ICD10/index.html</a:t>
            </a:r>
            <a:r>
              <a:rPr lang="en-US" dirty="0" smtClean="0"/>
              <a:t> </a:t>
            </a:r>
            <a:br>
              <a:rPr lang="en-US" dirty="0" smtClean="0"/>
            </a:br>
            <a:r>
              <a:rPr lang="en-US" dirty="0" smtClean="0">
                <a:hlinkClick r:id="rId3"/>
              </a:rPr>
              <a:t>http://www.cms.gov/Medicare/Coding/ICD10/CMSImplementationPlanning.html</a:t>
            </a:r>
            <a:endParaRPr lang="en-US" dirty="0" smtClean="0"/>
          </a:p>
          <a:p>
            <a:pPr lvl="1"/>
            <a:r>
              <a:rPr lang="en-US" dirty="0" smtClean="0">
                <a:hlinkClick r:id="rId4"/>
              </a:rPr>
              <a:t>http://www.cms.gov/Medicare/Coding/ICD10/Downloads/ICD10SmallMediumPracticeHandbook.pdf</a:t>
            </a:r>
            <a:r>
              <a:rPr lang="en-US" dirty="0" smtClean="0"/>
              <a:t> </a:t>
            </a:r>
          </a:p>
          <a:p>
            <a:r>
              <a:rPr lang="en-US" dirty="0" smtClean="0"/>
              <a:t>NHLBI’s National Asthma Education and Prevention Program</a:t>
            </a:r>
          </a:p>
          <a:p>
            <a:pPr lvl="1"/>
            <a:r>
              <a:rPr lang="en-US" dirty="0" smtClean="0">
                <a:hlinkClick r:id="rId5"/>
              </a:rPr>
              <a:t>http://nhlbi.nih.gov/guidelines/asthma/asthgdln.pdf</a:t>
            </a:r>
            <a:r>
              <a:rPr lang="en-US" dirty="0" smtClean="0"/>
              <a:t> </a:t>
            </a:r>
          </a:p>
          <a:p>
            <a:pPr>
              <a:defRPr/>
            </a:pPr>
            <a:r>
              <a:rPr lang="en-US" dirty="0" err="1" smtClean="0">
                <a:solidFill>
                  <a:schemeClr val="accent1">
                    <a:lumMod val="75000"/>
                  </a:schemeClr>
                </a:solidFill>
              </a:rPr>
              <a:t>Novitas</a:t>
            </a:r>
            <a:r>
              <a:rPr lang="en-US" dirty="0" smtClean="0">
                <a:solidFill>
                  <a:schemeClr val="accent1">
                    <a:lumMod val="75000"/>
                  </a:schemeClr>
                </a:solidFill>
              </a:rPr>
              <a:t>-Solutions </a:t>
            </a:r>
            <a:r>
              <a:rPr lang="en-US" dirty="0" smtClean="0">
                <a:solidFill>
                  <a:schemeClr val="accent1">
                    <a:lumMod val="75000"/>
                  </a:schemeClr>
                </a:solidFill>
              </a:rPr>
              <a:t>Jurisdiction H Part B Outreach website</a:t>
            </a:r>
          </a:p>
          <a:p>
            <a:pPr lvl="1">
              <a:defRPr/>
            </a:pPr>
            <a:r>
              <a:rPr lang="en-US" dirty="0" smtClean="0">
                <a:solidFill>
                  <a:schemeClr val="tx2">
                    <a:lumMod val="95000"/>
                    <a:lumOff val="5000"/>
                  </a:schemeClr>
                </a:solidFill>
                <a:hlinkClick r:id="rId6"/>
              </a:rPr>
              <a:t>https://www.novitas-solutions.com/bulletins/mln/index.html</a:t>
            </a:r>
            <a:r>
              <a:rPr lang="en-US" dirty="0" smtClean="0">
                <a:solidFill>
                  <a:schemeClr val="tx2">
                    <a:lumMod val="95000"/>
                    <a:lumOff val="5000"/>
                  </a:schemeClr>
                </a:solidFill>
              </a:rPr>
              <a:t> </a:t>
            </a:r>
          </a:p>
          <a:p>
            <a:pPr>
              <a:defRPr/>
            </a:pPr>
            <a:r>
              <a:rPr lang="en-US" dirty="0" smtClean="0">
                <a:solidFill>
                  <a:schemeClr val="accent1">
                    <a:lumMod val="75000"/>
                  </a:schemeClr>
                </a:solidFill>
              </a:rPr>
              <a:t>Open Fracture: </a:t>
            </a:r>
            <a:r>
              <a:rPr lang="en-US" dirty="0" err="1" smtClean="0">
                <a:solidFill>
                  <a:schemeClr val="accent1">
                    <a:lumMod val="75000"/>
                  </a:schemeClr>
                </a:solidFill>
              </a:rPr>
              <a:t>Gustilo</a:t>
            </a:r>
            <a:r>
              <a:rPr lang="en-US" dirty="0" smtClean="0">
                <a:solidFill>
                  <a:schemeClr val="accent1">
                    <a:lumMod val="75000"/>
                  </a:schemeClr>
                </a:solidFill>
              </a:rPr>
              <a:t> Classification</a:t>
            </a:r>
          </a:p>
          <a:p>
            <a:pPr lvl="1">
              <a:defRPr/>
            </a:pPr>
            <a:r>
              <a:rPr lang="en-US" dirty="0" smtClean="0">
                <a:solidFill>
                  <a:schemeClr val="tx1"/>
                </a:solidFill>
                <a:hlinkClick r:id="rId7"/>
              </a:rPr>
              <a:t>http://www.eatonhand.com/clf/clf256.htm</a:t>
            </a:r>
            <a:endParaRPr lang="en-US" dirty="0" smtClean="0">
              <a:solidFill>
                <a:schemeClr val="tx1"/>
              </a:solidFill>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Combination codes for conditions and common symptoms or manifestations</a:t>
            </a:r>
          </a:p>
          <a:p>
            <a:pPr lvl="1"/>
            <a:r>
              <a:rPr lang="en-US" b="1" dirty="0" smtClean="0"/>
              <a:t>I25.110</a:t>
            </a:r>
            <a:r>
              <a:rPr lang="en-US" dirty="0" smtClean="0"/>
              <a:t>   Atherosclerotic heart disease of native coronary artery with unstable angina pectoris</a:t>
            </a:r>
          </a:p>
          <a:p>
            <a:r>
              <a:rPr lang="en-US" dirty="0" smtClean="0"/>
              <a:t>Combination codes for poisonings and external causes</a:t>
            </a:r>
          </a:p>
          <a:p>
            <a:pPr lvl="1"/>
            <a:r>
              <a:rPr lang="en-US" b="1" dirty="0" smtClean="0"/>
              <a:t>T42.4X5A</a:t>
            </a:r>
            <a:r>
              <a:rPr lang="en-US" dirty="0" smtClean="0"/>
              <a:t>   Adverse effect of benzodiazepines, initial encounter</a:t>
            </a:r>
          </a:p>
          <a:p>
            <a:r>
              <a:rPr lang="en-US" dirty="0" smtClean="0"/>
              <a:t>Added laterality</a:t>
            </a:r>
          </a:p>
          <a:p>
            <a:pPr lvl="1"/>
            <a:r>
              <a:rPr lang="en-US" b="1" dirty="0" smtClean="0"/>
              <a:t>H60.332</a:t>
            </a:r>
            <a:r>
              <a:rPr lang="en-US" dirty="0" smtClean="0"/>
              <a:t>   Swimmer’s ear, left ear</a:t>
            </a:r>
          </a:p>
          <a:p>
            <a:endParaRPr lang="en-US" dirty="0"/>
          </a:p>
        </p:txBody>
      </p:sp>
      <p:sp>
        <p:nvSpPr>
          <p:cNvPr id="4" name="Title 1"/>
          <p:cNvSpPr>
            <a:spLocks noGrp="1"/>
          </p:cNvSpPr>
          <p:nvPr>
            <p:ph type="title"/>
          </p:nvPr>
        </p:nvSpPr>
        <p:spPr>
          <a:xfrm>
            <a:off x="457200" y="152400"/>
            <a:ext cx="8229600" cy="1143000"/>
          </a:xfrm>
        </p:spPr>
        <p:txBody>
          <a:bodyPr/>
          <a:lstStyle/>
          <a:p>
            <a:r>
              <a:rPr lang="en-US" dirty="0" smtClean="0"/>
              <a:t>ICD-10-CM New Features</a:t>
            </a:r>
            <a:br>
              <a:rPr lang="en-US" dirty="0" smtClean="0"/>
            </a:br>
            <a:r>
              <a:rPr lang="en-US" dirty="0" smtClean="0"/>
              <a:t>Greater Specificity</a:t>
            </a:r>
          </a:p>
        </p:txBody>
      </p:sp>
    </p:spTree>
  </p:cSld>
  <p:clrMapOvr>
    <a:masterClrMapping/>
  </p:clrMapOvr>
</p:sld>
</file>

<file path=ppt/theme/theme1.xml><?xml version="1.0" encoding="utf-8"?>
<a:theme xmlns:a="http://schemas.openxmlformats.org/drawingml/2006/main" name="Eye Bee See desig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BE7B9FC-7302-47D2-8382-0A0BD913D0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Eye Bee See design slides</Template>
  <TotalTime>6648</TotalTime>
  <Words>3492</Words>
  <Application>Microsoft Office PowerPoint</Application>
  <PresentationFormat>On-screen Show (4:3)</PresentationFormat>
  <Paragraphs>666</Paragraphs>
  <Slides>80</Slides>
  <Notes>13</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Eye Bee See design slides</vt:lpstr>
      <vt:lpstr>ICD-10-CM Coding</vt:lpstr>
      <vt:lpstr>Introduction to ICD-10</vt:lpstr>
      <vt:lpstr>Introduction, continued</vt:lpstr>
      <vt:lpstr>Who will be affected?</vt:lpstr>
      <vt:lpstr>Why Change? Benefits to ICD-10-CM/PCS</vt:lpstr>
      <vt:lpstr>Slide 6</vt:lpstr>
      <vt:lpstr>Diagnosis Coding &amp; Data Differences</vt:lpstr>
      <vt:lpstr>ICD-10-CM Organizational Changes</vt:lpstr>
      <vt:lpstr>ICD-10-CM New Features Greater Specificity</vt:lpstr>
      <vt:lpstr>ICD-10-CM New Features</vt:lpstr>
      <vt:lpstr>ICD-10-CM New Features</vt:lpstr>
      <vt:lpstr>Used In</vt:lpstr>
      <vt:lpstr>GEMS</vt:lpstr>
      <vt:lpstr>Organization &amp; Structure of  ICD-10-CM</vt:lpstr>
      <vt:lpstr>Terminology Changes</vt:lpstr>
      <vt:lpstr>ICD-10-CM Conventions</vt:lpstr>
      <vt:lpstr>Placeholder Character</vt:lpstr>
      <vt:lpstr>7th Characters</vt:lpstr>
      <vt:lpstr>Abbreviations</vt:lpstr>
      <vt:lpstr>Instructional Notes</vt:lpstr>
      <vt:lpstr>Instructional Notes</vt:lpstr>
      <vt:lpstr>Condition Specific Changes</vt:lpstr>
      <vt:lpstr>Infectious &amp; Parasitic Diseases A00-B99</vt:lpstr>
      <vt:lpstr>Infectious &amp; Parasitic Diseases A00-B99</vt:lpstr>
      <vt:lpstr>Infectious &amp; Parasitic Diseases A00-B99</vt:lpstr>
      <vt:lpstr>Neoplasms C00-D49</vt:lpstr>
      <vt:lpstr>Neoplasms C00-D49</vt:lpstr>
      <vt:lpstr>Endocrine, Nutritional &amp; Metabolic Diseases  E00-E89</vt:lpstr>
      <vt:lpstr>5 Categories of Diabetes</vt:lpstr>
      <vt:lpstr>Mental, Behavioral and Neurodevelopmental Disorders  F01-F99</vt:lpstr>
      <vt:lpstr>Coding Note:</vt:lpstr>
      <vt:lpstr>Note!</vt:lpstr>
      <vt:lpstr>Diseases of the Nervous System  G00-G99</vt:lpstr>
      <vt:lpstr>Diseases of the Nervous System  G00-G99</vt:lpstr>
      <vt:lpstr>Diseases of Eyes and Adnexa H00-H59</vt:lpstr>
      <vt:lpstr>Diseases of Ear and Mastoid Process H60-H95</vt:lpstr>
      <vt:lpstr>Diseases of the Circulatory System I00-I99</vt:lpstr>
      <vt:lpstr>Diseases of the Respiratory System J00-J99</vt:lpstr>
      <vt:lpstr>Asthma Severity</vt:lpstr>
      <vt:lpstr>Slide 40</vt:lpstr>
      <vt:lpstr>Diseases of the Digestive System K00-K95</vt:lpstr>
      <vt:lpstr>Diseases of Skin and Subcutaneous Tissue  L00-L99</vt:lpstr>
      <vt:lpstr>Slide 43</vt:lpstr>
      <vt:lpstr>Diseases of Musculoskeletal System &amp; Connective Tissue  M00-M99</vt:lpstr>
      <vt:lpstr>Pathological or Stress Fracture Seventh Characters</vt:lpstr>
      <vt:lpstr>Definitions</vt:lpstr>
      <vt:lpstr>Pathologic Fractures</vt:lpstr>
      <vt:lpstr>Diseases of the Genitourinary System N00-N99</vt:lpstr>
      <vt:lpstr>Pregnancy, Childbirth and the Puerperium   O00-O9A</vt:lpstr>
      <vt:lpstr>Pregnancy, Childbirth and the Puerperium   O00-O9A</vt:lpstr>
      <vt:lpstr>Definitions</vt:lpstr>
      <vt:lpstr>Seventh Character</vt:lpstr>
      <vt:lpstr>Slide 53</vt:lpstr>
      <vt:lpstr>Certain conditions originating in the perinatal period  P00-P96</vt:lpstr>
      <vt:lpstr>Categories P07 and P08</vt:lpstr>
      <vt:lpstr>Terminology Updates</vt:lpstr>
      <vt:lpstr>Z38 Liveborn Infant</vt:lpstr>
      <vt:lpstr>Congenital Malformations, deformations and chromosomal abnormalities </vt:lpstr>
      <vt:lpstr>Codes may be used for the lifetime of the patient.</vt:lpstr>
      <vt:lpstr>Symptoms, Signs and Abnormal Clinical and Laboratory Findings</vt:lpstr>
      <vt:lpstr>Hematuria</vt:lpstr>
      <vt:lpstr>Injury, Poisoning, and Certain Other Consequences of External Causes  S00-T88</vt:lpstr>
      <vt:lpstr>Injury, Poisoning, and Certain Other Consequences of External Causes  S00-T88</vt:lpstr>
      <vt:lpstr>Fractures </vt:lpstr>
      <vt:lpstr>Fractures</vt:lpstr>
      <vt:lpstr>Burns and Corrosions  T20-T32</vt:lpstr>
      <vt:lpstr>Poisonings by and Adverse Effects of Drugs, Medicaments, and Biological Substances   T36-T50</vt:lpstr>
      <vt:lpstr>Slide 68</vt:lpstr>
      <vt:lpstr>Gustilo Classification</vt:lpstr>
      <vt:lpstr>External causes of morbidity V00-Y99 (V,W,X,Y)</vt:lpstr>
      <vt:lpstr>Transport Accidents</vt:lpstr>
      <vt:lpstr>Category Y92 Place of occurrence</vt:lpstr>
      <vt:lpstr>Category Y93 Activity</vt:lpstr>
      <vt:lpstr>Slide 74</vt:lpstr>
      <vt:lpstr>Factors Influencing Health Status and contact with health services  Z00-Z99</vt:lpstr>
      <vt:lpstr>Examples</vt:lpstr>
      <vt:lpstr>How You Can Prepare NOW?</vt:lpstr>
      <vt:lpstr>Thank you</vt:lpstr>
      <vt:lpstr>References</vt:lpstr>
      <vt:lpstr>References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ICD-10-CM Coding</dc:title>
  <dc:creator>Valencia</dc:creator>
  <cp:lastModifiedBy>Valencia</cp:lastModifiedBy>
  <cp:revision>70</cp:revision>
  <dcterms:created xsi:type="dcterms:W3CDTF">2013-08-15T10:07:32Z</dcterms:created>
  <dcterms:modified xsi:type="dcterms:W3CDTF">2013-08-20T06:55:49Z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TC103367889990</vt:lpwstr>
  </property>
</Properties>
</file>